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4" r:id="rId1"/>
    <p:sldMasterId id="2147484079" r:id="rId2"/>
  </p:sldMasterIdLst>
  <p:notesMasterIdLst>
    <p:notesMasterId r:id="rId123"/>
  </p:notesMasterIdLst>
  <p:sldIdLst>
    <p:sldId id="722" r:id="rId3"/>
    <p:sldId id="789" r:id="rId4"/>
    <p:sldId id="783" r:id="rId5"/>
    <p:sldId id="723" r:id="rId6"/>
    <p:sldId id="727" r:id="rId7"/>
    <p:sldId id="784" r:id="rId8"/>
    <p:sldId id="725" r:id="rId9"/>
    <p:sldId id="795" r:id="rId10"/>
    <p:sldId id="796" r:id="rId11"/>
    <p:sldId id="797" r:id="rId12"/>
    <p:sldId id="392" r:id="rId13"/>
    <p:sldId id="726" r:id="rId14"/>
    <p:sldId id="728" r:id="rId15"/>
    <p:sldId id="798" r:id="rId16"/>
    <p:sldId id="800" r:id="rId17"/>
    <p:sldId id="729" r:id="rId18"/>
    <p:sldId id="730" r:id="rId19"/>
    <p:sldId id="828" r:id="rId20"/>
    <p:sldId id="732" r:id="rId21"/>
    <p:sldId id="829" r:id="rId22"/>
    <p:sldId id="799" r:id="rId23"/>
    <p:sldId id="826" r:id="rId24"/>
    <p:sldId id="735" r:id="rId25"/>
    <p:sldId id="853" r:id="rId26"/>
    <p:sldId id="737" r:id="rId27"/>
    <p:sldId id="738" r:id="rId28"/>
    <p:sldId id="830" r:id="rId29"/>
    <p:sldId id="740" r:id="rId30"/>
    <p:sldId id="854" r:id="rId31"/>
    <p:sldId id="846" r:id="rId32"/>
    <p:sldId id="831" r:id="rId33"/>
    <p:sldId id="852" r:id="rId34"/>
    <p:sldId id="743" r:id="rId35"/>
    <p:sldId id="747" r:id="rId36"/>
    <p:sldId id="744" r:id="rId37"/>
    <p:sldId id="832" r:id="rId38"/>
    <p:sldId id="749" r:id="rId39"/>
    <p:sldId id="802" r:id="rId40"/>
    <p:sldId id="803" r:id="rId41"/>
    <p:sldId id="753" r:id="rId42"/>
    <p:sldId id="786" r:id="rId43"/>
    <p:sldId id="787" r:id="rId44"/>
    <p:sldId id="855" r:id="rId45"/>
    <p:sldId id="788" r:id="rId46"/>
    <p:sldId id="811" r:id="rId47"/>
    <p:sldId id="812" r:id="rId48"/>
    <p:sldId id="813" r:id="rId49"/>
    <p:sldId id="807" r:id="rId50"/>
    <p:sldId id="814" r:id="rId51"/>
    <p:sldId id="815" r:id="rId52"/>
    <p:sldId id="804" r:id="rId53"/>
    <p:sldId id="806" r:id="rId54"/>
    <p:sldId id="810" r:id="rId55"/>
    <p:sldId id="805" r:id="rId56"/>
    <p:sldId id="816" r:id="rId57"/>
    <p:sldId id="856" r:id="rId58"/>
    <p:sldId id="808" r:id="rId59"/>
    <p:sldId id="818" r:id="rId60"/>
    <p:sldId id="819" r:id="rId61"/>
    <p:sldId id="825" r:id="rId62"/>
    <p:sldId id="820" r:id="rId63"/>
    <p:sldId id="821" r:id="rId64"/>
    <p:sldId id="824" r:id="rId65"/>
    <p:sldId id="822" r:id="rId66"/>
    <p:sldId id="823" r:id="rId67"/>
    <p:sldId id="858" r:id="rId68"/>
    <p:sldId id="817" r:id="rId69"/>
    <p:sldId id="844" r:id="rId70"/>
    <p:sldId id="845" r:id="rId71"/>
    <p:sldId id="754" r:id="rId72"/>
    <p:sldId id="857" r:id="rId73"/>
    <p:sldId id="757" r:id="rId74"/>
    <p:sldId id="758" r:id="rId75"/>
    <p:sldId id="759" r:id="rId76"/>
    <p:sldId id="760" r:id="rId77"/>
    <p:sldId id="847" r:id="rId78"/>
    <p:sldId id="849" r:id="rId79"/>
    <p:sldId id="848" r:id="rId80"/>
    <p:sldId id="761" r:id="rId81"/>
    <p:sldId id="762" r:id="rId82"/>
    <p:sldId id="763" r:id="rId83"/>
    <p:sldId id="764" r:id="rId84"/>
    <p:sldId id="765" r:id="rId85"/>
    <p:sldId id="766" r:id="rId86"/>
    <p:sldId id="767" r:id="rId87"/>
    <p:sldId id="768" r:id="rId88"/>
    <p:sldId id="769" r:id="rId89"/>
    <p:sldId id="772" r:id="rId90"/>
    <p:sldId id="870" r:id="rId91"/>
    <p:sldId id="868" r:id="rId92"/>
    <p:sldId id="867" r:id="rId93"/>
    <p:sldId id="869" r:id="rId94"/>
    <p:sldId id="860" r:id="rId95"/>
    <p:sldId id="866" r:id="rId96"/>
    <p:sldId id="865" r:id="rId97"/>
    <p:sldId id="864" r:id="rId98"/>
    <p:sldId id="862" r:id="rId99"/>
    <p:sldId id="863" r:id="rId100"/>
    <p:sldId id="871" r:id="rId101"/>
    <p:sldId id="872" r:id="rId102"/>
    <p:sldId id="859" r:id="rId103"/>
    <p:sldId id="861" r:id="rId104"/>
    <p:sldId id="770" r:id="rId105"/>
    <p:sldId id="873" r:id="rId106"/>
    <p:sldId id="771" r:id="rId107"/>
    <p:sldId id="840" r:id="rId108"/>
    <p:sldId id="843" r:id="rId109"/>
    <p:sldId id="841" r:id="rId110"/>
    <p:sldId id="842" r:id="rId111"/>
    <p:sldId id="837" r:id="rId112"/>
    <p:sldId id="839" r:id="rId113"/>
    <p:sldId id="838" r:id="rId114"/>
    <p:sldId id="775" r:id="rId115"/>
    <p:sldId id="776" r:id="rId116"/>
    <p:sldId id="778" r:id="rId117"/>
    <p:sldId id="779" r:id="rId118"/>
    <p:sldId id="836" r:id="rId119"/>
    <p:sldId id="850" r:id="rId120"/>
    <p:sldId id="794" r:id="rId121"/>
    <p:sldId id="851" r:id="rId12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58" autoAdjust="0"/>
  </p:normalViewPr>
  <p:slideViewPr>
    <p:cSldViewPr>
      <p:cViewPr varScale="1">
        <p:scale>
          <a:sx n="66" d="100"/>
          <a:sy n="66" d="100"/>
        </p:scale>
        <p:origin x="162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7118"/>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Sheet1!$H$1</c:f>
              <c:strCache>
                <c:ptCount val="1"/>
                <c:pt idx="0">
                  <c:v>Cummulative %</c:v>
                </c:pt>
              </c:strCache>
            </c:strRef>
          </c:tx>
          <c:spPr>
            <a:solidFill>
              <a:schemeClr val="accent2"/>
            </a:solidFill>
            <a:ln>
              <a:noFill/>
            </a:ln>
            <a:effectLst/>
          </c:spPr>
          <c:invertIfNegative val="0"/>
          <c:cat>
            <c:numRef>
              <c:f>Sheet1!$G$2:$G$9</c:f>
              <c:numCache>
                <c:formatCode>General</c:formatCode>
                <c:ptCount val="8"/>
                <c:pt idx="0">
                  <c:v>2</c:v>
                </c:pt>
                <c:pt idx="1">
                  <c:v>1</c:v>
                </c:pt>
                <c:pt idx="2">
                  <c:v>4</c:v>
                </c:pt>
                <c:pt idx="3">
                  <c:v>3</c:v>
                </c:pt>
                <c:pt idx="4">
                  <c:v>7</c:v>
                </c:pt>
                <c:pt idx="5">
                  <c:v>0</c:v>
                </c:pt>
                <c:pt idx="6">
                  <c:v>6</c:v>
                </c:pt>
                <c:pt idx="7">
                  <c:v>5</c:v>
                </c:pt>
              </c:numCache>
            </c:numRef>
          </c:cat>
          <c:val>
            <c:numRef>
              <c:f>Sheet1!$H$2:$H$9</c:f>
              <c:numCache>
                <c:formatCode>0.0%</c:formatCode>
                <c:ptCount val="8"/>
                <c:pt idx="0">
                  <c:v>0.54166666666666663</c:v>
                </c:pt>
                <c:pt idx="1">
                  <c:v>0.81666666666666665</c:v>
                </c:pt>
                <c:pt idx="2">
                  <c:v>0.91666666666666663</c:v>
                </c:pt>
                <c:pt idx="3">
                  <c:v>0.98333333333333328</c:v>
                </c:pt>
                <c:pt idx="4">
                  <c:v>0.99166666666666659</c:v>
                </c:pt>
                <c:pt idx="5">
                  <c:v>0.99999999999999989</c:v>
                </c:pt>
                <c:pt idx="6">
                  <c:v>0.99999999999999989</c:v>
                </c:pt>
                <c:pt idx="7">
                  <c:v>0.99999999999999989</c:v>
                </c:pt>
              </c:numCache>
            </c:numRef>
          </c:val>
          <c:extLst>
            <c:ext xmlns:c16="http://schemas.microsoft.com/office/drawing/2014/chart" uri="{C3380CC4-5D6E-409C-BE32-E72D297353CC}">
              <c16:uniqueId val="{00000000-FF43-4F7C-9AAE-99F0F808C88D}"/>
            </c:ext>
          </c:extLst>
        </c:ser>
        <c:dLbls>
          <c:showLegendKey val="0"/>
          <c:showVal val="0"/>
          <c:showCatName val="0"/>
          <c:showSerName val="0"/>
          <c:showPercent val="0"/>
          <c:showBubbleSize val="0"/>
        </c:dLbls>
        <c:gapWidth val="219"/>
        <c:overlap val="-27"/>
        <c:axId val="44033920"/>
        <c:axId val="44035456"/>
        <c:extLst>
          <c:ext xmlns:c15="http://schemas.microsoft.com/office/drawing/2012/chart" uri="{02D57815-91ED-43cb-92C2-25804820EDAC}">
            <c15:filteredBarSeries>
              <c15:ser>
                <c:idx val="0"/>
                <c:order val="0"/>
                <c:tx>
                  <c:strRef>
                    <c:extLst>
                      <c:ext uri="{02D57815-91ED-43cb-92C2-25804820EDAC}">
                        <c15:formulaRef>
                          <c15:sqref>Sheet1!$G$1</c15:sqref>
                        </c15:formulaRef>
                      </c:ext>
                    </c:extLst>
                    <c:strCache>
                      <c:ptCount val="1"/>
                      <c:pt idx="0">
                        <c:v>Slices</c:v>
                      </c:pt>
                    </c:strCache>
                  </c:strRef>
                </c:tx>
                <c:spPr>
                  <a:solidFill>
                    <a:schemeClr val="accent1"/>
                  </a:solidFill>
                  <a:ln>
                    <a:noFill/>
                  </a:ln>
                  <a:effectLst/>
                </c:spPr>
                <c:invertIfNegative val="0"/>
                <c:cat>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cat>
                <c:val>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val>
                <c:extLst>
                  <c:ext xmlns:c16="http://schemas.microsoft.com/office/drawing/2014/chart" uri="{C3380CC4-5D6E-409C-BE32-E72D297353CC}">
                    <c16:uniqueId val="{00000001-FF43-4F7C-9AAE-99F0F808C88D}"/>
                  </c:ext>
                </c:extLst>
              </c15:ser>
            </c15:filteredBarSeries>
          </c:ext>
        </c:extLst>
      </c:barChart>
      <c:catAx>
        <c:axId val="440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5456"/>
        <c:crosses val="autoZero"/>
        <c:auto val="1"/>
        <c:lblAlgn val="ctr"/>
        <c:lblOffset val="100"/>
        <c:noMultiLvlLbl val="0"/>
      </c:catAx>
      <c:valAx>
        <c:axId val="440354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21-Nov-16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2443248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AD8AA6-60F4-4564-8C47-C5D963BAA78C}" type="slidenum">
              <a:rPr lang="en-US" altLang="en-US" sz="1300" smtClean="0"/>
              <a:pPr>
                <a:spcBef>
                  <a:spcPct val="0"/>
                </a:spcBef>
                <a:buClrTx/>
                <a:buFontTx/>
                <a:buNone/>
              </a:pPr>
              <a:t>3</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F7A963B-E0BA-4B9C-9A31-636442D562FE}"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261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30</a:t>
            </a:fld>
            <a:endParaRPr lang="en-US" altLang="en-US">
              <a:latin typeface="Arial" panose="020B0604020202020204" pitchFamily="34" charset="0"/>
            </a:endParaRPr>
          </a:p>
        </p:txBody>
      </p:sp>
    </p:spTree>
    <p:extLst>
      <p:ext uri="{BB962C8B-B14F-4D97-AF65-F5344CB8AC3E}">
        <p14:creationId xmlns:p14="http://schemas.microsoft.com/office/powerpoint/2010/main" val="12457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116</a:t>
            </a:fld>
            <a:endParaRPr lang="en-US" altLang="en-US"/>
          </a:p>
        </p:txBody>
      </p:sp>
    </p:spTree>
    <p:extLst>
      <p:ext uri="{BB962C8B-B14F-4D97-AF65-F5344CB8AC3E}">
        <p14:creationId xmlns:p14="http://schemas.microsoft.com/office/powerpoint/2010/main" val="190525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http://www.werc.org/assets/1/workflow_staging/Publications/686.PDF</a:t>
            </a:r>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117</a:t>
            </a:fld>
            <a:endParaRPr lang="en-US" altLang="en-US"/>
          </a:p>
        </p:txBody>
      </p:sp>
    </p:spTree>
    <p:extLst>
      <p:ext uri="{BB962C8B-B14F-4D97-AF65-F5344CB8AC3E}">
        <p14:creationId xmlns:p14="http://schemas.microsoft.com/office/powerpoint/2010/main" val="29291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http://www.werc.org/assets/1/workflow_staging/Publications/686.PDF</a:t>
            </a:r>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118</a:t>
            </a:fld>
            <a:endParaRPr lang="en-US" altLang="en-US"/>
          </a:p>
        </p:txBody>
      </p:sp>
    </p:spTree>
    <p:extLst>
      <p:ext uri="{BB962C8B-B14F-4D97-AF65-F5344CB8AC3E}">
        <p14:creationId xmlns:p14="http://schemas.microsoft.com/office/powerpoint/2010/main" val="29291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36868" name="Slide Number Placeholder 3"/>
          <p:cNvSpPr>
            <a:spLocks noGrp="1"/>
          </p:cNvSpPr>
          <p:nvPr>
            <p:ph type="sldNum" sz="quarter" idx="5"/>
          </p:nvPr>
        </p:nvSpPr>
        <p:spPr>
          <a:ln>
            <a:miter lim="800000"/>
            <a:headEnd/>
            <a:tailEnd/>
          </a:ln>
        </p:spPr>
        <p:txBody>
          <a:bodyPr/>
          <a:lstStyle/>
          <a:p>
            <a:pPr>
              <a:defRPr/>
            </a:pPr>
            <a:fld id="{E93FC929-E02C-4CE2-BABC-C4A2C0639F0E}" type="slidenum">
              <a:rPr lang="en-US" smtClean="0">
                <a:solidFill>
                  <a:srgbClr val="000000"/>
                </a:solidFill>
              </a:rPr>
              <a:pPr>
                <a:defRPr/>
              </a:pPr>
              <a:t>120</a:t>
            </a:fld>
            <a:endParaRPr 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Slide Number Placeholder 5"/>
          <p:cNvSpPr>
            <a:spLocks noGrp="1" noChangeArrowheads="1"/>
          </p:cNvSpPr>
          <p:nvPr>
            <p:ph type="sldNum" sz="quarter" idx="10"/>
          </p:nvPr>
        </p:nvSpPr>
        <p:spPr/>
        <p:txBody>
          <a:bodyPr/>
          <a:lstStyle>
            <a:lvl1pPr>
              <a:defRPr/>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16373"/>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lvl1pPr algn="l">
              <a:defRPr sz="3200"/>
            </a:lvl1pPr>
          </a:lstStyle>
          <a:p>
            <a:r>
              <a:rPr lang="en-US" dirty="0"/>
              <a:t>Click to edit Master title style</a:t>
            </a:r>
          </a:p>
        </p:txBody>
      </p:sp>
      <p:sp>
        <p:nvSpPr>
          <p:cNvPr id="6" name="Content Placeholder 2"/>
          <p:cNvSpPr>
            <a:spLocks noGrp="1"/>
          </p:cNvSpPr>
          <p:nvPr>
            <p:ph idx="1"/>
          </p:nvPr>
        </p:nvSpPr>
        <p:spPr>
          <a:xfrm>
            <a:off x="457200" y="914400"/>
            <a:ext cx="8229600" cy="5181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05510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815975" y="1066801"/>
            <a:ext cx="7772400" cy="1219199"/>
          </a:xfrm>
          <a:solidFill>
            <a:schemeClr val="tx2">
              <a:lumMod val="20000"/>
              <a:lumOff val="80000"/>
            </a:schemeClr>
          </a:solidFill>
        </p:spPr>
        <p:style>
          <a:lnRef idx="0">
            <a:schemeClr val="accent1"/>
          </a:lnRef>
          <a:fillRef idx="3">
            <a:schemeClr val="accent1"/>
          </a:fillRef>
          <a:effectRef idx="3">
            <a:schemeClr val="accent1"/>
          </a:effectRef>
          <a:fontRef idx="none"/>
        </p:style>
        <p:txBody>
          <a:bodyPr/>
          <a:lstStyle>
            <a:lvl1pPr>
              <a:defRPr sz="4000">
                <a:solidFill>
                  <a:schemeClr val="tx1"/>
                </a:solidFill>
                <a:latin typeface="Kabel Bk BT"/>
              </a:defRPr>
            </a:lvl1pPr>
          </a:lstStyle>
          <a:p>
            <a:r>
              <a:rPr lang="en-US"/>
              <a:t>Click to edit Master title style</a:t>
            </a:r>
          </a:p>
        </p:txBody>
      </p:sp>
      <p:sp>
        <p:nvSpPr>
          <p:cNvPr id="4"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768600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4"/>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a:xfrm>
            <a:off x="457200" y="6480179"/>
            <a:ext cx="2133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79051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4"/>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
        <p:nvSpPr>
          <p:cNvPr id="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4224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7"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40" y="990600"/>
          <a:ext cx="903287" cy="903288"/>
        </p:xfrm>
        <a:graphic>
          <a:graphicData uri="http://schemas.openxmlformats.org/presentationml/2006/ole">
            <mc:AlternateContent xmlns:mc="http://schemas.openxmlformats.org/markup-compatibility/2006">
              <mc:Choice xmlns:v="urn:schemas-microsoft-com:vml" Requires="v">
                <p:oleObj spid="_x0000_s851072"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40"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4"/>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a:xfrm>
            <a:off x="457200" y="6480179"/>
            <a:ext cx="2133600" cy="365125"/>
          </a:xfrm>
          <a:prstGeom prst="rect">
            <a:avLst/>
          </a:prstGeom>
        </p:spPr>
        <p:txBody>
          <a:bodyPr/>
          <a:lstStyle>
            <a:lvl1pPr>
              <a:defRPr/>
            </a:lvl1pPr>
          </a:lstStyle>
          <a:p>
            <a:pPr>
              <a:defRPr/>
            </a:pPr>
            <a:endParaRPr lang="en-US"/>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
        <p:nvSpPr>
          <p:cNvPr id="10"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96857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7"/>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 name="Rectangle 1"/>
          <p:cNvSpPr>
            <a:spLocks noChangeArrowheads="1"/>
          </p:cNvSpPr>
          <p:nvPr userDrawn="1"/>
        </p:nvSpPr>
        <p:spPr bwMode="auto">
          <a:xfrm>
            <a:off x="-9524"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pic>
        <p:nvPicPr>
          <p:cNvPr id="11"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8650" y="569917"/>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6915" y="592141"/>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138615" y="592140"/>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2" y="4"/>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0" indent="-225420">
              <a:buFont typeface="+mj-lt"/>
              <a:buAutoNum type="arabicPeriod"/>
              <a:defRPr sz="1600"/>
            </a:lvl1pPr>
            <a:lvl2pPr marL="225420" indent="-225420">
              <a:buFont typeface="+mj-lt"/>
              <a:buAutoNum type="arabicPeriod"/>
              <a:defRPr sz="1600"/>
            </a:lvl2pPr>
            <a:lvl3pPr marL="225420" indent="-225420">
              <a:buFont typeface="+mj-lt"/>
              <a:buAutoNum type="arabicPeriod"/>
              <a:defRPr sz="1600"/>
            </a:lvl3pPr>
            <a:lvl4pPr marL="225420" indent="-225420">
              <a:buFont typeface="+mj-lt"/>
              <a:buAutoNum type="arabicPeriod"/>
              <a:defRPr sz="1600"/>
            </a:lvl4pPr>
            <a:lvl5pPr marL="225420" indent="-225420">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0" indent="-225420">
              <a:buFont typeface="+mj-lt"/>
              <a:buAutoNum type="arabicPeriod"/>
              <a:defRPr sz="1600">
                <a:solidFill>
                  <a:schemeClr val="tx1"/>
                </a:solidFill>
              </a:defRPr>
            </a:lvl1pPr>
            <a:lvl2pPr marL="225420" indent="-225420">
              <a:buFont typeface="+mj-lt"/>
              <a:buAutoNum type="arabicPeriod"/>
              <a:defRPr sz="1600">
                <a:solidFill>
                  <a:schemeClr val="tx1"/>
                </a:solidFill>
              </a:defRPr>
            </a:lvl2pPr>
            <a:lvl3pPr marL="225420" indent="-225420">
              <a:buFont typeface="+mj-lt"/>
              <a:buAutoNum type="arabicPeriod"/>
              <a:defRPr sz="1600">
                <a:solidFill>
                  <a:schemeClr val="tx1"/>
                </a:solidFill>
              </a:defRPr>
            </a:lvl3pPr>
            <a:lvl4pPr marL="225420" indent="-225420">
              <a:buFont typeface="+mj-lt"/>
              <a:buAutoNum type="arabicPeriod"/>
              <a:defRPr sz="1600">
                <a:solidFill>
                  <a:schemeClr val="tx1"/>
                </a:solidFill>
              </a:defRPr>
            </a:lvl4pPr>
            <a:lvl5pPr marL="225420" indent="-225420">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0" indent="-225420">
              <a:buFont typeface="+mj-lt"/>
              <a:buAutoNum type="arabicPeriod"/>
              <a:tabLst/>
              <a:defRPr sz="1600"/>
            </a:lvl1pPr>
            <a:lvl2pPr marL="225420" indent="-225420">
              <a:buFont typeface="+mj-lt"/>
              <a:buAutoNum type="arabicPeriod"/>
              <a:tabLst/>
              <a:defRPr sz="1600"/>
            </a:lvl2pPr>
            <a:lvl3pPr marL="225420" indent="-225420">
              <a:buFont typeface="+mj-lt"/>
              <a:buAutoNum type="arabicPeriod"/>
              <a:tabLst/>
              <a:defRPr sz="1600"/>
            </a:lvl3pPr>
            <a:lvl4pPr marL="225420" indent="-225420">
              <a:buFont typeface="+mj-lt"/>
              <a:buAutoNum type="arabicPeriod"/>
              <a:tabLst/>
              <a:defRPr sz="1600"/>
            </a:lvl4pPr>
            <a:lvl5pPr marL="225420" indent="-225420">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a:prstGeom prst="rect">
            <a:avLst/>
          </a:prstGeom>
        </p:spPr>
        <p:txBody>
          <a:bodyPr/>
          <a:lstStyle>
            <a:lvl1pPr>
              <a:buClrTx/>
              <a:buFontTx/>
              <a:buNone/>
              <a:tabLst>
                <a:tab pos="723882" algn="l"/>
                <a:tab pos="1447764" algn="l"/>
              </a:tabLst>
              <a:defRPr sz="1200">
                <a:solidFill>
                  <a:srgbClr val="898989"/>
                </a:solidFill>
                <a:latin typeface="+mn-lt"/>
                <a:cs typeface="Arial Unicode MS" charset="0"/>
              </a:defRPr>
            </a:lvl1pPr>
          </a:lstStyle>
          <a:p>
            <a:pPr>
              <a:defRPr/>
            </a:pPr>
            <a:endParaRPr lang="en-US"/>
          </a:p>
        </p:txBody>
      </p:sp>
      <p:sp>
        <p:nvSpPr>
          <p:cNvPr id="15" name="Rectangle 7"/>
          <p:cNvSpPr>
            <a:spLocks noGrp="1" noChangeArrowheads="1"/>
          </p:cNvSpPr>
          <p:nvPr>
            <p:ph type="sldNum" idx="18"/>
          </p:nvPr>
        </p:nvSpPr>
        <p:spPr>
          <a:xfrm>
            <a:off x="6553202"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
        <p:nvSpPr>
          <p:cNvPr id="1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580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698629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6400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dirty="0"/>
              <a:t>Click to edit Master title style</a:t>
            </a:r>
          </a:p>
        </p:txBody>
      </p:sp>
      <p:sp>
        <p:nvSpPr>
          <p:cNvPr id="3" name="Content Placeholder 2"/>
          <p:cNvSpPr>
            <a:spLocks noGrp="1"/>
          </p:cNvSpPr>
          <p:nvPr>
            <p:ph idx="1"/>
          </p:nvPr>
        </p:nvSpPr>
        <p:spPr>
          <a:xfrm>
            <a:off x="457200" y="906571"/>
            <a:ext cx="8229600" cy="52195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noChangeArrowheads="1"/>
          </p:cNvSpPr>
          <p:nvPr>
            <p:ph type="sldNum" sz="quarter" idx="10"/>
          </p:nvPr>
        </p:nvSpPr>
        <p:spPr/>
        <p:txBody>
          <a:bodyPr/>
          <a:lstStyle>
            <a:lvl1pPr>
              <a:defRPr/>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2" y="2949576"/>
            <a:ext cx="8931275" cy="784830"/>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4"/>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0243E60D-57C5-4F65-A020-A2CD4B4E6F17}" type="slidenum">
              <a:rPr lang="en-US"/>
              <a:pPr>
                <a:defRPr/>
              </a:pPr>
              <a:t>‹#›</a:t>
            </a:fld>
            <a:endParaRPr 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01981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3124200" y="6356145"/>
            <a:ext cx="2133600" cy="365125"/>
          </a:xfrm>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style>
          <a:lnRef idx="0">
            <a:schemeClr val="accent5"/>
          </a:lnRef>
          <a:fillRef idx="3">
            <a:schemeClr val="accent5"/>
          </a:fillRef>
          <a:effectRef idx="3">
            <a:schemeClr val="accent5"/>
          </a:effectRef>
          <a:fontRef idx="none"/>
        </p:style>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8"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9" name="Footer Placeholder 3"/>
          <p:cNvSpPr>
            <a:spLocks noGrp="1"/>
          </p:cNvSpPr>
          <p:nvPr>
            <p:ph type="ftr" sz="quarter" idx="12"/>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3"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712788"/>
            <a:ext cx="2411413" cy="14446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1" name="Rectangle 10"/>
          <p:cNvSpPr/>
          <p:nvPr/>
        </p:nvSpPr>
        <p:spPr>
          <a:xfrm>
            <a:off x="2411413" y="712788"/>
            <a:ext cx="2447925" cy="144462"/>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2" name="Rectangle 11"/>
          <p:cNvSpPr/>
          <p:nvPr/>
        </p:nvSpPr>
        <p:spPr>
          <a:xfrm>
            <a:off x="4859338" y="712788"/>
            <a:ext cx="2378075" cy="14446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3" name="Rectangle 12"/>
          <p:cNvSpPr/>
          <p:nvPr/>
        </p:nvSpPr>
        <p:spPr>
          <a:xfrm>
            <a:off x="7237413" y="712788"/>
            <a:ext cx="1906587" cy="1444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pic>
        <p:nvPicPr>
          <p:cNvPr id="1032" name="Picture 13"/>
          <p:cNvPicPr>
            <a:picLocks noChangeAspect="1" noChangeArrowheads="1"/>
          </p:cNvPicPr>
          <p:nvPr/>
        </p:nvPicPr>
        <p:blipFill>
          <a:blip r:embed="rId23" cstate="print"/>
          <a:srcRect/>
          <a:stretch>
            <a:fillRect/>
          </a:stretch>
        </p:blipFill>
        <p:spPr bwMode="auto">
          <a:xfrm>
            <a:off x="7096125" y="6242050"/>
            <a:ext cx="1590675" cy="533400"/>
          </a:xfrm>
          <a:prstGeom prst="rect">
            <a:avLst/>
          </a:prstGeom>
          <a:noFill/>
          <a:ln w="9525">
            <a:noFill/>
            <a:miter lim="800000"/>
            <a:headEnd/>
            <a:tailEnd/>
          </a:ln>
        </p:spPr>
      </p:pic>
      <p:pic>
        <p:nvPicPr>
          <p:cNvPr id="1033" name="Picture 14"/>
          <p:cNvPicPr>
            <a:picLocks noChangeAspect="1" noChangeArrowheads="1"/>
          </p:cNvPicPr>
          <p:nvPr/>
        </p:nvPicPr>
        <p:blipFill>
          <a:blip r:embed="rId24" cstate="print"/>
          <a:srcRect/>
          <a:stretch>
            <a:fillRect/>
          </a:stretch>
        </p:blipFill>
        <p:spPr bwMode="auto">
          <a:xfrm>
            <a:off x="436563" y="6126163"/>
            <a:ext cx="679450" cy="673100"/>
          </a:xfrm>
          <a:prstGeom prst="rect">
            <a:avLst/>
          </a:prstGeom>
          <a:noFill/>
          <a:ln w="9525">
            <a:noFill/>
            <a:miter lim="800000"/>
            <a:headEnd/>
            <a:tailEnd/>
          </a:ln>
        </p:spPr>
      </p:pic>
      <p:sp>
        <p:nvSpPr>
          <p:cNvPr id="14" name="Slide Number Placeholder 5"/>
          <p:cNvSpPr>
            <a:spLocks noGrp="1" noChangeArrowheads="1"/>
          </p:cNvSpPr>
          <p:nvPr>
            <p:ph type="sldNum" sz="quarter" idx="4"/>
          </p:nvPr>
        </p:nvSpPr>
        <p:spPr>
          <a:xfrm>
            <a:off x="3635375" y="6484938"/>
            <a:ext cx="2133600" cy="365125"/>
          </a:xfrm>
          <a:prstGeom prst="rect">
            <a:avLst/>
          </a:prstGeom>
          <a:ln/>
        </p:spPr>
        <p:txBody>
          <a:bodyPr/>
          <a:lstStyle>
            <a:lvl1pPr algn="ctr">
              <a:defRPr sz="1050">
                <a:latin typeface="Arial" pitchFamily="34" charset="0"/>
                <a:cs typeface="Arial" pitchFamily="34" charset="0"/>
              </a:defRPr>
            </a:lvl1pPr>
          </a:lstStyle>
          <a:p>
            <a:pPr>
              <a:defRPr/>
            </a:pPr>
            <a:fld id="{CB7B0511-93E4-4B28-B8B7-1EBF03F152EE}" type="slidenum">
              <a:rPr lang="en-US" altLang="en-US" smtClean="0"/>
              <a:pPr>
                <a:defRPr/>
              </a:pPr>
              <a:t>‹#›</a:t>
            </a:fld>
            <a:endParaRPr lang="en-US" altLang="en-US"/>
          </a:p>
        </p:txBody>
      </p:sp>
      <p:sp>
        <p:nvSpPr>
          <p:cNvPr id="1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54" r:id="rId14"/>
    <p:sldLayoutId id="2147484055" r:id="rId15"/>
    <p:sldLayoutId id="2147484056" r:id="rId16"/>
    <p:sldLayoutId id="2147484057" r:id="rId17"/>
    <p:sldLayoutId id="2147484058" r:id="rId18"/>
    <p:sldLayoutId id="2147484059" r:id="rId19"/>
    <p:sldLayoutId id="2147484060" r:id="rId20"/>
    <p:sldLayoutId id="2147484062" r:id="rId21"/>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dirty="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2699792"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smtClean="0">
                <a:solidFill>
                  <a:prstClr val="black">
                    <a:tint val="75000"/>
                  </a:prstClr>
                </a:solidFill>
                <a:latin typeface="Calibri"/>
                <a:cs typeface="+mn-cs"/>
              </a:rPr>
              <a:pPr fontAlgn="auto">
                <a:spcBef>
                  <a:spcPts val="0"/>
                </a:spcBef>
                <a:spcAft>
                  <a:spcPts val="0"/>
                </a:spcAft>
              </a:pPr>
              <a:t>‹#›</a:t>
            </a:fld>
            <a:endParaRPr lang="en-US" dirty="0">
              <a:solidFill>
                <a:prstClr val="black">
                  <a:tint val="75000"/>
                </a:prstClr>
              </a:solidFill>
              <a:latin typeface="Calibri"/>
              <a:cs typeface="+mn-cs"/>
            </a:endParaRPr>
          </a:p>
        </p:txBody>
      </p:sp>
      <p:sp>
        <p:nvSpPr>
          <p:cNvPr id="9" name="Slide Number Placeholder 5"/>
          <p:cNvSpPr txBox="1">
            <a:spLocks/>
          </p:cNvSpPr>
          <p:nvPr/>
        </p:nvSpPr>
        <p:spPr>
          <a:xfrm>
            <a:off x="3734544" y="65087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fld id="{B6F15528-21DE-4FAA-801E-634DDDAF4B2B}" type="slidenum">
              <a:rPr lang="en-US" sz="1050" smtClean="0">
                <a:solidFill>
                  <a:prstClr val="black"/>
                </a:solidFill>
              </a:rPr>
              <a:pPr algn="ctr" fontAlgn="auto">
                <a:spcBef>
                  <a:spcPts val="0"/>
                </a:spcBef>
                <a:spcAft>
                  <a:spcPts val="0"/>
                </a:spcAft>
              </a:pPr>
              <a:t>‹#›</a:t>
            </a:fld>
            <a:endParaRPr lang="en-US" sz="1400" dirty="0">
              <a:solidFill>
                <a:prstClr val="black"/>
              </a:solidFill>
            </a:endParaRPr>
          </a:p>
        </p:txBody>
      </p:sp>
      <p:sp>
        <p:nvSpPr>
          <p:cNvPr id="10" name="Rectangle 9"/>
          <p:cNvSpPr/>
          <p:nvPr/>
        </p:nvSpPr>
        <p:spPr>
          <a:xfrm>
            <a:off x="0" y="712788"/>
            <a:ext cx="2411413" cy="14446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1" name="Rectangle 10"/>
          <p:cNvSpPr/>
          <p:nvPr/>
        </p:nvSpPr>
        <p:spPr>
          <a:xfrm>
            <a:off x="2411413" y="712788"/>
            <a:ext cx="2447925" cy="144462"/>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2" name="Rectangle 11"/>
          <p:cNvSpPr/>
          <p:nvPr/>
        </p:nvSpPr>
        <p:spPr>
          <a:xfrm>
            <a:off x="4859338" y="712788"/>
            <a:ext cx="2378075" cy="14446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3" name="Rectangle 12"/>
          <p:cNvSpPr/>
          <p:nvPr/>
        </p:nvSpPr>
        <p:spPr>
          <a:xfrm>
            <a:off x="7237413" y="712788"/>
            <a:ext cx="1906587" cy="1444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pic>
        <p:nvPicPr>
          <p:cNvPr id="14" name="Picture 13"/>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6125" y="6242050"/>
            <a:ext cx="1590675" cy="533400"/>
          </a:xfrm>
          <a:prstGeom prst="rect">
            <a:avLst/>
          </a:prstGeom>
          <a:noFill/>
          <a:ln>
            <a:noFill/>
          </a:ln>
        </p:spPr>
      </p:pic>
      <p:pic>
        <p:nvPicPr>
          <p:cNvPr id="15" name="Picture 14"/>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7059" y="6126163"/>
            <a:ext cx="678557" cy="673885"/>
          </a:xfrm>
          <a:prstGeom prst="rect">
            <a:avLst/>
          </a:prstGeom>
          <a:noFill/>
          <a:ln>
            <a:noFill/>
          </a:ln>
        </p:spPr>
      </p:pic>
      <p:sp>
        <p:nvSpPr>
          <p:cNvPr id="1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www.nytimes.com/2015/07/03/us/bp-to-pay-gulf-coast-states-18-7-billion-for-deepwater-horizon-oil-spill.html?_r=0" TargetMode="Externa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8" Type="http://schemas.openxmlformats.org/officeDocument/2006/relationships/hyperlink" Target="http://www.pmi.org/certifications/types/project-management-pmp" TargetMode="External"/><Relationship Id="rId13" Type="http://schemas.openxmlformats.org/officeDocument/2006/relationships/hyperlink" Target="http://www.werc.org/assets/1/workflow_staging/Publications/686.PDF" TargetMode="External"/><Relationship Id="rId3" Type="http://schemas.openxmlformats.org/officeDocument/2006/relationships/hyperlink" Target="http://www.processexcellencenetwork.com/lean-six-sigma-business-transformation/articles/8-operational-excellence-principles-to-grow-your-b" TargetMode="External"/><Relationship Id="rId7" Type="http://schemas.openxmlformats.org/officeDocument/2006/relationships/hyperlink" Target="http://www.pmi.org/certifications/types/certified-associate-capm" TargetMode="External"/><Relationship Id="rId12" Type="http://schemas.openxmlformats.org/officeDocument/2006/relationships/hyperlink" Target="http://layman-blog.blogspot.in/2010/06/different-types-of-costs-with-examples.html" TargetMode="External"/><Relationship Id="rId2" Type="http://schemas.openxmlformats.org/officeDocument/2006/relationships/hyperlink" Target="http://www.instituteopex.org/site/store/p/design-for-operational-excellence-a-breakthrough-strategy-for-business-growth" TargetMode="External"/><Relationship Id="rId1" Type="http://schemas.openxmlformats.org/officeDocument/2006/relationships/slideLayout" Target="../slideLayouts/slideLayout12.xml"/><Relationship Id="rId6" Type="http://schemas.openxmlformats.org/officeDocument/2006/relationships/hyperlink" Target="http://www.operational-excellence-consulting.com/training-modules/an-introduction-to-operational-excellence" TargetMode="External"/><Relationship Id="rId11" Type="http://schemas.openxmlformats.org/officeDocument/2006/relationships/hyperlink" Target="http://balancedscorecard.org/Resources/About-the-Balanced-Scorecard" TargetMode="External"/><Relationship Id="rId5" Type="http://schemas.openxmlformats.org/officeDocument/2006/relationships/hyperlink" Target="https://flevy.com/browse/business-document/kaizen-153" TargetMode="External"/><Relationship Id="rId10" Type="http://schemas.openxmlformats.org/officeDocument/2006/relationships/hyperlink" Target="https://www.pmi.org/about/learn-about-pmi/what-is-project-management" TargetMode="External"/><Relationship Id="rId4" Type="http://schemas.openxmlformats.org/officeDocument/2006/relationships/hyperlink" Target="https://flevy.com/browse/business-document/strategy-planning-and-deployment-process-597" TargetMode="External"/><Relationship Id="rId9" Type="http://schemas.openxmlformats.org/officeDocument/2006/relationships/hyperlink" Target="http://pmlogy.com/pml/glossary/project-management-plan/" TargetMode="External"/><Relationship Id="rId14" Type="http://schemas.openxmlformats.org/officeDocument/2006/relationships/hyperlink" Target="https://en.wikipedia.org/wiki/Financial_rat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hyperlink" Target="https://managementmania.com/en/planning"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worklifedestinations.com/img/slide1.jpg"/>
          <p:cNvPicPr>
            <a:picLocks noChangeAspect="1" noChangeArrowheads="1"/>
          </p:cNvPicPr>
          <p:nvPr/>
        </p:nvPicPr>
        <p:blipFill>
          <a:blip r:embed="rId3" cstate="print"/>
          <a:srcRect l="32031"/>
          <a:stretch>
            <a:fillRect/>
          </a:stretch>
        </p:blipFill>
        <p:spPr bwMode="auto">
          <a:xfrm>
            <a:off x="2928938" y="0"/>
            <a:ext cx="6215062" cy="4381500"/>
          </a:xfrm>
          <a:prstGeom prst="rect">
            <a:avLst/>
          </a:prstGeom>
          <a:noFill/>
          <a:ln w="9525">
            <a:noFill/>
            <a:miter lim="800000"/>
            <a:headEnd/>
            <a:tailEnd/>
          </a:ln>
        </p:spPr>
      </p:pic>
      <p:sp>
        <p:nvSpPr>
          <p:cNvPr id="9" name="Rectangle 8"/>
          <p:cNvSpPr/>
          <p:nvPr/>
        </p:nvSpPr>
        <p:spPr>
          <a:xfrm>
            <a:off x="0" y="0"/>
            <a:ext cx="2857500" cy="4357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0" name="Parallelogram 9"/>
          <p:cNvSpPr/>
          <p:nvPr/>
        </p:nvSpPr>
        <p:spPr>
          <a:xfrm>
            <a:off x="0" y="0"/>
            <a:ext cx="5143500" cy="4357688"/>
          </a:xfrm>
          <a:prstGeom prst="parallelogram">
            <a:avLst>
              <a:gd name="adj" fmla="val 50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a:off x="0" y="4357688"/>
            <a:ext cx="9144000" cy="158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510088"/>
            <a:ext cx="9144000" cy="1587"/>
          </a:xfrm>
          <a:prstGeom prst="line">
            <a:avLst/>
          </a:prstGeom>
          <a:ln w="57150">
            <a:solidFill>
              <a:srgbClr val="FFC000"/>
            </a:solidFill>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13897" y="4608053"/>
            <a:ext cx="9144000" cy="221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5" name="TextBox 11"/>
          <p:cNvSpPr txBox="1">
            <a:spLocks noChangeArrowheads="1"/>
          </p:cNvSpPr>
          <p:nvPr/>
        </p:nvSpPr>
        <p:spPr bwMode="auto">
          <a:xfrm>
            <a:off x="0" y="980182"/>
            <a:ext cx="4114799" cy="1077218"/>
          </a:xfrm>
          <a:prstGeom prst="rect">
            <a:avLst/>
          </a:prstGeom>
          <a:solidFill>
            <a:srgbClr val="FFC000"/>
          </a:solidFill>
          <a:ln w="9525">
            <a:noFill/>
            <a:miter lim="800000"/>
            <a:headEnd/>
            <a:tailEnd/>
          </a:ln>
        </p:spPr>
        <p:txBody>
          <a:bodyPr wrap="square">
            <a:spAutoFit/>
          </a:bodyPr>
          <a:lstStyle/>
          <a:p>
            <a:pPr algn="ctr"/>
            <a:r>
              <a:rPr lang="en-US" altLang="en-US" sz="3200" dirty="0">
                <a:solidFill>
                  <a:schemeClr val="bg1"/>
                </a:solidFill>
                <a:latin typeface="+mj-lt"/>
              </a:rPr>
              <a:t>“Operation Excellence”</a:t>
            </a:r>
          </a:p>
          <a:p>
            <a:pPr algn="ctr"/>
            <a:r>
              <a:rPr lang="en-US" altLang="en-US" sz="3200" dirty="0">
                <a:solidFill>
                  <a:schemeClr val="bg1"/>
                </a:solidFill>
                <a:latin typeface="+mj-lt"/>
              </a:rPr>
              <a:t>Workshop</a:t>
            </a:r>
            <a:endParaRPr lang="en-IN" altLang="en-US" sz="3200" dirty="0">
              <a:solidFill>
                <a:schemeClr val="bg1"/>
              </a:solidFill>
              <a:latin typeface="+mj-lt"/>
            </a:endParaRPr>
          </a:p>
        </p:txBody>
      </p:sp>
      <p:pic>
        <p:nvPicPr>
          <p:cNvPr id="16" name="Picture 15"/>
          <p:cNvPicPr>
            <a:picLocks noChangeAspect="1" noChangeArrowheads="1"/>
          </p:cNvPicPr>
          <p:nvPr/>
        </p:nvPicPr>
        <p:blipFill>
          <a:blip r:embed="rId4" cstate="print"/>
          <a:srcRect/>
          <a:stretch>
            <a:fillRect/>
          </a:stretch>
        </p:blipFill>
        <p:spPr bwMode="auto">
          <a:xfrm>
            <a:off x="4427984" y="5627119"/>
            <a:ext cx="2527251" cy="787177"/>
          </a:xfrm>
          <a:prstGeom prst="rect">
            <a:avLst/>
          </a:prstGeom>
          <a:noFill/>
          <a:ln w="9525">
            <a:noFill/>
            <a:miter lim="800000"/>
            <a:headEnd/>
            <a:tailEnd/>
          </a:ln>
        </p:spPr>
      </p:pic>
      <p:pic>
        <p:nvPicPr>
          <p:cNvPr id="17" name="Picture 4"/>
          <p:cNvPicPr>
            <a:picLocks noChangeAspect="1" noChangeArrowheads="1"/>
          </p:cNvPicPr>
          <p:nvPr/>
        </p:nvPicPr>
        <p:blipFill>
          <a:blip r:embed="rId5" cstate="print">
            <a:clrChange>
              <a:clrFrom>
                <a:srgbClr val="FFFFFF"/>
              </a:clrFrom>
              <a:clrTo>
                <a:srgbClr val="FFFFFF">
                  <a:alpha val="0"/>
                </a:srgbClr>
              </a:clrTo>
            </a:clrChange>
          </a:blip>
          <a:srcRect t="51610" r="70303" b="8669"/>
          <a:stretch>
            <a:fillRect/>
          </a:stretch>
        </p:blipFill>
        <p:spPr bwMode="auto">
          <a:xfrm>
            <a:off x="3077517" y="5347595"/>
            <a:ext cx="1274713" cy="1281805"/>
          </a:xfrm>
          <a:prstGeom prst="rect">
            <a:avLst/>
          </a:prstGeom>
          <a:noFill/>
          <a:ln w="9525">
            <a:noFill/>
            <a:miter lim="800000"/>
            <a:headEnd/>
            <a:tailEnd/>
          </a:ln>
        </p:spPr>
      </p:pic>
      <p:pic>
        <p:nvPicPr>
          <p:cNvPr id="861186" name="Picture 2" descr="Image result for L&amp;T 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89" y="2456602"/>
            <a:ext cx="3307584" cy="7255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pPr>
              <a:defRPr/>
            </a:pPr>
            <a:fld id="{CB7B0511-93E4-4B28-B8B7-1EBF03F152EE}" type="slidenum">
              <a:rPr lang="en-US" altLang="en-US" smtClean="0"/>
              <a:pPr>
                <a:defRPr/>
              </a:pPr>
              <a:t>1</a:t>
            </a:fld>
            <a:endParaRPr lang="en-US" altLang="en-US"/>
          </a:p>
        </p:txBody>
      </p:sp>
      <p:sp>
        <p:nvSpPr>
          <p:cNvPr id="3" name="Rectangle 2"/>
          <p:cNvSpPr/>
          <p:nvPr/>
        </p:nvSpPr>
        <p:spPr>
          <a:xfrm>
            <a:off x="228600" y="4724400"/>
            <a:ext cx="4099392" cy="461665"/>
          </a:xfrm>
          <a:prstGeom prst="rect">
            <a:avLst/>
          </a:prstGeom>
        </p:spPr>
        <p:txBody>
          <a:bodyPr wrap="none">
            <a:spAutoFit/>
          </a:bodyPr>
          <a:lstStyle/>
          <a:p>
            <a:r>
              <a:rPr lang="en-US" sz="2400" b="1" dirty="0">
                <a:latin typeface="+mj-lt"/>
              </a:rPr>
              <a:t>Facilitated by: Hari P Thapliyal</a:t>
            </a:r>
            <a:endParaRPr lang="en-IN" sz="2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10600" cy="1143000"/>
          </a:xfrm>
        </p:spPr>
        <p:txBody>
          <a:bodyPr>
            <a:normAutofit/>
          </a:bodyPr>
          <a:lstStyle/>
          <a:p>
            <a:pPr algn="l"/>
            <a:r>
              <a:rPr lang="en-IN" sz="3600" dirty="0"/>
              <a:t>Key Concepts of Continuous Improvement</a:t>
            </a:r>
            <a:endParaRPr lang="en-US" sz="3600" dirty="0"/>
          </a:p>
        </p:txBody>
      </p:sp>
      <p:sp>
        <p:nvSpPr>
          <p:cNvPr id="3" name="Content Placeholder 2"/>
          <p:cNvSpPr>
            <a:spLocks noGrp="1"/>
          </p:cNvSpPr>
          <p:nvPr>
            <p:ph idx="1"/>
          </p:nvPr>
        </p:nvSpPr>
        <p:spPr>
          <a:xfrm>
            <a:off x="457200" y="990604"/>
            <a:ext cx="3962400" cy="5105399"/>
          </a:xfrm>
        </p:spPr>
        <p:txBody>
          <a:bodyPr>
            <a:normAutofit/>
          </a:bodyPr>
          <a:lstStyle/>
          <a:p>
            <a:r>
              <a:rPr lang="en-IN" sz="2800" dirty="0"/>
              <a:t>What</a:t>
            </a:r>
          </a:p>
          <a:p>
            <a:pPr lvl="1"/>
            <a:r>
              <a:rPr lang="en-IN" sz="2400" dirty="0"/>
              <a:t>Customer Focus</a:t>
            </a:r>
          </a:p>
          <a:p>
            <a:pPr lvl="1"/>
            <a:r>
              <a:rPr lang="en-IN" sz="2400" dirty="0"/>
              <a:t>Work Process Improvement</a:t>
            </a:r>
          </a:p>
          <a:p>
            <a:pPr lvl="1"/>
            <a:r>
              <a:rPr lang="en-IN" sz="2400" dirty="0"/>
              <a:t>Continuous Measurement</a:t>
            </a:r>
          </a:p>
          <a:p>
            <a:pPr lvl="1"/>
            <a:r>
              <a:rPr lang="en-IN" sz="2400" dirty="0"/>
              <a:t>Supportive Work Environment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a:t>
            </a:fld>
            <a:endParaRPr lang="en-US" altLang="en-US"/>
          </a:p>
        </p:txBody>
      </p:sp>
      <p:sp>
        <p:nvSpPr>
          <p:cNvPr id="6" name="Rectangle 5"/>
          <p:cNvSpPr/>
          <p:nvPr/>
        </p:nvSpPr>
        <p:spPr>
          <a:xfrm>
            <a:off x="4876800" y="990600"/>
            <a:ext cx="4114800" cy="2665345"/>
          </a:xfrm>
          <a:prstGeom prst="rect">
            <a:avLst/>
          </a:prstGeom>
        </p:spPr>
        <p:txBody>
          <a:bodyPr wrap="square">
            <a:spAutoFit/>
          </a:bodyPr>
          <a:lstStyle/>
          <a:p>
            <a:pPr marL="457200" indent="-457200">
              <a:buFont typeface="Arial" pitchFamily="34" charset="0"/>
              <a:buChar char="•"/>
            </a:pPr>
            <a:r>
              <a:rPr lang="en-IN" sz="2800" dirty="0">
                <a:latin typeface="+mn-lt"/>
              </a:rPr>
              <a:t>How</a:t>
            </a:r>
          </a:p>
          <a:p>
            <a:pPr marL="742950" lvl="1" indent="-285750" eaLnBrk="1" hangingPunct="1">
              <a:spcBef>
                <a:spcPct val="20000"/>
              </a:spcBef>
              <a:buFont typeface="Arial" charset="0"/>
              <a:buChar char="–"/>
            </a:pPr>
            <a:r>
              <a:rPr lang="en-IN" sz="2400" dirty="0">
                <a:latin typeface="+mn-lt"/>
              </a:rPr>
              <a:t>Doing the Right Things</a:t>
            </a:r>
          </a:p>
          <a:p>
            <a:pPr marL="742950" lvl="1" indent="-285750" eaLnBrk="1" hangingPunct="1">
              <a:spcBef>
                <a:spcPct val="20000"/>
              </a:spcBef>
              <a:buFont typeface="Arial" charset="0"/>
              <a:buChar char="–"/>
            </a:pPr>
            <a:r>
              <a:rPr lang="en-IN" sz="2400" dirty="0">
                <a:latin typeface="+mn-lt"/>
              </a:rPr>
              <a:t>Doing Things Right</a:t>
            </a:r>
          </a:p>
          <a:p>
            <a:pPr marL="742950" lvl="1" indent="-285750" eaLnBrk="1" hangingPunct="1">
              <a:spcBef>
                <a:spcPct val="20000"/>
              </a:spcBef>
              <a:buFont typeface="Arial" charset="0"/>
              <a:buChar char="–"/>
            </a:pPr>
            <a:r>
              <a:rPr lang="en-IN" sz="2400" dirty="0">
                <a:latin typeface="+mn-lt"/>
              </a:rPr>
              <a:t>Fact-based</a:t>
            </a:r>
          </a:p>
          <a:p>
            <a:pPr marL="742950" lvl="1" indent="-285750" eaLnBrk="1" hangingPunct="1">
              <a:spcBef>
                <a:spcPct val="20000"/>
              </a:spcBef>
              <a:buFont typeface="Arial" charset="0"/>
              <a:buChar char="–"/>
            </a:pPr>
            <a:r>
              <a:rPr lang="en-IN" sz="2400" dirty="0">
                <a:latin typeface="+mn-lt"/>
              </a:rPr>
              <a:t>Involving Everyone in making it happen</a:t>
            </a:r>
            <a:endParaRPr lang="en-US" sz="2400" dirty="0">
              <a:latin typeface="+mn-lt"/>
            </a:endParaRPr>
          </a:p>
        </p:txBody>
      </p:sp>
      <p:pic>
        <p:nvPicPr>
          <p:cNvPr id="864258" name="Picture 2" descr="Image result for wha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3488121"/>
            <a:ext cx="3505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022116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Impact</a:t>
            </a:r>
          </a:p>
        </p:txBody>
      </p:sp>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100</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pic>
        <p:nvPicPr>
          <p:cNvPr id="863234" name="Picture 2" descr="Image result for british petroleum deepwater horiz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11956"/>
            <a:ext cx="8229600" cy="4408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392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Claim Settlement: </a:t>
            </a:r>
            <a:r>
              <a:rPr lang="en-IN" dirty="0"/>
              <a:t>Where the Money Has Gone</a:t>
            </a:r>
            <a:endParaRPr lang="en-US" dirty="0"/>
          </a:p>
        </p:txBody>
      </p:sp>
      <p:sp>
        <p:nvSpPr>
          <p:cNvPr id="3" name="Content Placeholder 2"/>
          <p:cNvSpPr>
            <a:spLocks noGrp="1"/>
          </p:cNvSpPr>
          <p:nvPr>
            <p:ph idx="1"/>
          </p:nvPr>
        </p:nvSpPr>
        <p:spPr/>
        <p:txBody>
          <a:bodyPr/>
          <a:lstStyle/>
          <a:p>
            <a:pPr marL="0" indent="0">
              <a:buNone/>
            </a:pPr>
            <a:r>
              <a:rPr lang="en-IN" sz="2000" dirty="0"/>
              <a:t>BP has spent billions to settle claims and cover costs in the aftermath of the Deepwater Horizon oil spill in 2010. Among the payments are: </a:t>
            </a:r>
          </a:p>
          <a:p>
            <a:r>
              <a:rPr lang="en-IN" sz="2000" b="1" dirty="0"/>
              <a:t>$14 billion:  </a:t>
            </a:r>
            <a:r>
              <a:rPr lang="en-IN" sz="2000" dirty="0"/>
              <a:t>to contain and clean up the spill.</a:t>
            </a:r>
          </a:p>
          <a:p>
            <a:r>
              <a:rPr lang="en-IN" sz="2000" b="1" dirty="0"/>
              <a:t>$5.4 billion: </a:t>
            </a:r>
            <a:r>
              <a:rPr lang="en-IN" sz="2000" dirty="0"/>
              <a:t>to settle 60,800 claims to date with individuals and business affected by the spill.</a:t>
            </a:r>
          </a:p>
          <a:p>
            <a:r>
              <a:rPr lang="en-IN" sz="2000" b="1" dirty="0"/>
              <a:t>$4 billion: </a:t>
            </a:r>
            <a:r>
              <a:rPr lang="en-IN" sz="2000" dirty="0"/>
              <a:t>for criminal penalties and fines, including payments to the National Fish and Wildlife Foundation.</a:t>
            </a:r>
          </a:p>
          <a:p>
            <a:r>
              <a:rPr lang="en-IN" sz="2000" b="1" dirty="0"/>
              <a:t>$525 million: </a:t>
            </a:r>
            <a:r>
              <a:rPr lang="en-IN" sz="2000" dirty="0"/>
              <a:t>to settle civil charges with the S.E.C. that it misled investors about the flow rate of oil from the well during the spill.</a:t>
            </a:r>
          </a:p>
          <a:p>
            <a:r>
              <a:rPr lang="en-IN" sz="2000" b="1" dirty="0"/>
              <a:t>$236 million: </a:t>
            </a:r>
            <a:r>
              <a:rPr lang="en-IN" sz="2000" dirty="0"/>
              <a:t>to revitalize tourism in Gulf Coast states.</a:t>
            </a:r>
          </a:p>
          <a:p>
            <a:r>
              <a:rPr lang="en-IN" sz="2000" dirty="0">
                <a:hlinkClick r:id="rId2"/>
              </a:rPr>
              <a:t>http://www.nytimes.com/2015/07/03/us/bp-to-pay-gulf-coast-states-18-7-billion-for-deepwater-horizon-oil-spill.html?_r=0</a:t>
            </a:r>
            <a:endParaRPr lang="en-IN" sz="2000" dirty="0"/>
          </a:p>
          <a:p>
            <a:endParaRPr lang="en-IN" sz="2000" dirty="0"/>
          </a:p>
          <a:p>
            <a:pPr marL="0" indent="0">
              <a:buNone/>
            </a:pPr>
            <a:endParaRPr lang="en-US" sz="2000" dirty="0"/>
          </a:p>
        </p:txBody>
      </p:sp>
      <p:sp>
        <p:nvSpPr>
          <p:cNvPr id="4" name="Slide Number Placeholder 3"/>
          <p:cNvSpPr>
            <a:spLocks noGrp="1"/>
          </p:cNvSpPr>
          <p:nvPr>
            <p:ph type="sldNum" sz="quarter" idx="12"/>
          </p:nvPr>
        </p:nvSpPr>
        <p:spPr/>
        <p:txBody>
          <a:bodyPr/>
          <a:lstStyle/>
          <a:p>
            <a:pPr>
              <a:defRPr/>
            </a:pPr>
            <a:fld id="{CB7B0511-93E4-4B28-B8B7-1EBF03F152EE}" type="slidenum">
              <a:rPr lang="en-US" altLang="en-US" smtClean="0"/>
              <a:pPr>
                <a:defRPr/>
              </a:pPr>
              <a:t>101</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991268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Excuses by BP</a:t>
            </a:r>
          </a:p>
        </p:txBody>
      </p:sp>
      <p:sp>
        <p:nvSpPr>
          <p:cNvPr id="3" name="Content Placeholder 2"/>
          <p:cNvSpPr>
            <a:spLocks noGrp="1"/>
          </p:cNvSpPr>
          <p:nvPr>
            <p:ph idx="1"/>
          </p:nvPr>
        </p:nvSpPr>
        <p:spPr/>
        <p:txBody>
          <a:bodyPr>
            <a:normAutofit fontScale="92500" lnSpcReduction="20000"/>
          </a:bodyPr>
          <a:lstStyle/>
          <a:p>
            <a:r>
              <a:rPr lang="en-IN" dirty="0"/>
              <a:t>People become jobless</a:t>
            </a:r>
          </a:p>
          <a:p>
            <a:r>
              <a:rPr lang="en-IN" dirty="0"/>
              <a:t>Petroleum prices will unacceptably go up.</a:t>
            </a:r>
          </a:p>
          <a:p>
            <a:r>
              <a:rPr lang="en-IN" dirty="0"/>
              <a:t>But they forgot considers the impact beyond the oil industry as a result of oil spills (in nature-driven sectors such as fishing and tourism)</a:t>
            </a:r>
          </a:p>
          <a:p>
            <a:r>
              <a:rPr lang="en-IN" dirty="0"/>
              <a:t>We cannot skimp on safety precautions just because the oil industry has a stranglehold on the Gulf economy.  Whatever economic losses may accompany a halt in drilling are still BP’s fault.  If BP is compensating fishermen who not work as a result of their recklessness, they should be compensating their own employees who cannot work because of their recklessness.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7960556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IN" sz="3600" dirty="0"/>
              <a:t>How to bring almost failed project on track</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pic>
        <p:nvPicPr>
          <p:cNvPr id="902146" name="Picture 2" descr="E:\Images\Picture40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810278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Suggestions</a:t>
            </a:r>
          </a:p>
        </p:txBody>
      </p:sp>
      <p:sp>
        <p:nvSpPr>
          <p:cNvPr id="3" name="Content Placeholder 2"/>
          <p:cNvSpPr>
            <a:spLocks noGrp="1"/>
          </p:cNvSpPr>
          <p:nvPr>
            <p:ph idx="1"/>
          </p:nvPr>
        </p:nvSpPr>
        <p:spPr/>
        <p:txBody>
          <a:bodyPr>
            <a:normAutofit fontScale="70000" lnSpcReduction="20000"/>
          </a:bodyPr>
          <a:lstStyle/>
          <a:p>
            <a:r>
              <a:rPr lang="en-US" dirty="0"/>
              <a:t>Pull couple of PM &amp; SME from PMO into the project, who should analyze the situation &amp; prepare a report reflecting</a:t>
            </a:r>
          </a:p>
          <a:p>
            <a:pPr lvl="1"/>
            <a:r>
              <a:rPr lang="en-US" dirty="0"/>
              <a:t>Gap between what is promised and delivered </a:t>
            </a:r>
            <a:r>
              <a:rPr lang="en-US" dirty="0"/>
              <a:t>product as of now</a:t>
            </a:r>
            <a:endParaRPr lang="en-US" dirty="0"/>
          </a:p>
          <a:p>
            <a:pPr lvl="1"/>
            <a:r>
              <a:rPr lang="en-US" dirty="0"/>
              <a:t>Degree of impact on project objective cost, time and quality</a:t>
            </a:r>
          </a:p>
          <a:p>
            <a:pPr lvl="1"/>
            <a:r>
              <a:rPr lang="en-US" dirty="0"/>
              <a:t>Cause of impact</a:t>
            </a:r>
          </a:p>
          <a:p>
            <a:pPr lvl="1"/>
            <a:r>
              <a:rPr lang="en-US" dirty="0"/>
              <a:t>Corrective action plan</a:t>
            </a:r>
          </a:p>
          <a:p>
            <a:r>
              <a:rPr lang="en-US" dirty="0"/>
              <a:t>Discuss and deliberate action plan internally and take approval on the plan and to discuss with customer</a:t>
            </a:r>
          </a:p>
          <a:p>
            <a:r>
              <a:rPr lang="en-US" dirty="0"/>
              <a:t>Sometimes changing company face for customer help</a:t>
            </a:r>
          </a:p>
          <a:p>
            <a:r>
              <a:rPr lang="en-US" dirty="0"/>
              <a:t>Discuss the interim plan with customer. Higher management commit to customer.</a:t>
            </a:r>
          </a:p>
          <a:p>
            <a:r>
              <a:rPr lang="en-US" dirty="0"/>
              <a:t>Higher m</a:t>
            </a:r>
            <a:r>
              <a:rPr lang="en-US" dirty="0"/>
              <a:t>anagement follow up with the project manager on hour or daily basis till project come out of danger mode and customer is ready to work with project manager on daily basis.</a:t>
            </a:r>
          </a:p>
          <a:p>
            <a:r>
              <a:rPr lang="en-US" dirty="0"/>
              <a:t>Have a special enabled team which works just on troubled project till they come out danger zone.</a:t>
            </a:r>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104</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27804287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Business Acumen</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105</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903170" name="Picture 2" descr="Image result for Business Acum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1330325"/>
            <a:ext cx="89535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37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Type of Costs</a:t>
            </a:r>
          </a:p>
        </p:txBody>
      </p:sp>
      <p:sp>
        <p:nvSpPr>
          <p:cNvPr id="3" name="Content Placeholder 2"/>
          <p:cNvSpPr>
            <a:spLocks noGrp="1"/>
          </p:cNvSpPr>
          <p:nvPr>
            <p:ph idx="1"/>
          </p:nvPr>
        </p:nvSpPr>
        <p:spPr>
          <a:xfrm>
            <a:off x="457200" y="914400"/>
            <a:ext cx="8229600" cy="5105399"/>
          </a:xfrm>
        </p:spPr>
        <p:txBody>
          <a:bodyPr>
            <a:noAutofit/>
          </a:bodyPr>
          <a:lstStyle/>
          <a:p>
            <a:r>
              <a:rPr lang="en-US" sz="2000" b="1" dirty="0"/>
              <a:t>Transaction cost:</a:t>
            </a:r>
            <a:r>
              <a:rPr lang="en-US" sz="2000" dirty="0"/>
              <a:t> Example- Buying a used car. Search, Bargain, Policy</a:t>
            </a:r>
          </a:p>
          <a:p>
            <a:r>
              <a:rPr lang="en-US" sz="2000" b="1" dirty="0"/>
              <a:t>Sunk/Retrospective Cost:</a:t>
            </a:r>
            <a:r>
              <a:rPr lang="en-US" sz="2000" dirty="0"/>
              <a:t> a cost that has already been incurred and cannot be recovered. Sinking cost in installation of some software/systems. Selling a newly purchased car.</a:t>
            </a:r>
          </a:p>
          <a:p>
            <a:r>
              <a:rPr lang="en-US" sz="2000" b="1" dirty="0"/>
              <a:t>Opportunity Cost:</a:t>
            </a:r>
            <a:r>
              <a:rPr lang="en-US" sz="2000" dirty="0"/>
              <a:t> choice of a best alternative lost while making a decision. The opportunity cost of leaving their money in the Chinese stock market or Chinese real estate market is too high relative to yields available in the USA real estate market. The cash expenditure of $100 represents a lost opportunity to purchase something else with the $100.</a:t>
            </a:r>
          </a:p>
          <a:p>
            <a:r>
              <a:rPr lang="en-US" sz="2000" b="1" dirty="0"/>
              <a:t>Material Cost: </a:t>
            </a:r>
            <a:r>
              <a:rPr lang="en-US" sz="2000" dirty="0"/>
              <a:t>Material are those things which will be consumed in the project and cannot be taken out of the project after product is handover to customer.</a:t>
            </a:r>
          </a:p>
          <a:p>
            <a:r>
              <a:rPr lang="en-US" sz="2000" b="1" dirty="0" err="1"/>
              <a:t>Labour</a:t>
            </a:r>
            <a:r>
              <a:rPr lang="en-US" sz="2000" b="1" dirty="0"/>
              <a:t> Cost: </a:t>
            </a:r>
            <a:r>
              <a:rPr lang="en-US" sz="2000" dirty="0"/>
              <a:t>Cost of human resources, for which project has to pay for every hours of timesheet.</a:t>
            </a:r>
          </a:p>
          <a:p>
            <a:r>
              <a:rPr lang="en-US" sz="2000" b="1" dirty="0"/>
              <a:t>Service Cost: </a:t>
            </a:r>
            <a:r>
              <a:rPr lang="en-US" sz="2000" dirty="0"/>
              <a:t>Cost of equipment, testing, training, third party audit. </a:t>
            </a:r>
          </a:p>
          <a:p>
            <a:r>
              <a:rPr lang="en-US" sz="2000" dirty="0"/>
              <a:t>License Cost, Network equipment Cost are material cost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846244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Classification: Type of Cost</a:t>
            </a:r>
          </a:p>
        </p:txBody>
      </p:sp>
      <p:sp>
        <p:nvSpPr>
          <p:cNvPr id="3" name="Content Placeholder 2"/>
          <p:cNvSpPr>
            <a:spLocks noGrp="1"/>
          </p:cNvSpPr>
          <p:nvPr>
            <p:ph idx="1"/>
          </p:nvPr>
        </p:nvSpPr>
        <p:spPr>
          <a:xfrm>
            <a:off x="0" y="808039"/>
            <a:ext cx="2895600" cy="5399656"/>
          </a:xfrm>
        </p:spPr>
        <p:txBody>
          <a:bodyPr>
            <a:normAutofit/>
          </a:bodyPr>
          <a:lstStyle/>
          <a:p>
            <a:r>
              <a:rPr lang="en-US" sz="2800" dirty="0"/>
              <a:t>Variable Cost: Pay on usage. Depends upon output.</a:t>
            </a:r>
          </a:p>
          <a:p>
            <a:r>
              <a:rPr lang="en-US" sz="2800" dirty="0"/>
              <a:t>Fixed Cost: Fixed for per period irrespective of usage.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107</a:t>
            </a:fld>
            <a:endParaRPr lang="en-US" altLang="en-US"/>
          </a:p>
        </p:txBody>
      </p:sp>
      <p:pic>
        <p:nvPicPr>
          <p:cNvPr id="868354" name="Picture 2" descr="A graph of MC, ATC and MR cur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102295"/>
            <a:ext cx="6196454" cy="453650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20776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lstStyle/>
          <a:p>
            <a:r>
              <a:rPr lang="en-US" dirty="0"/>
              <a:t>Direct Cost : Cost of resources, which are used for a specific activity.</a:t>
            </a:r>
          </a:p>
          <a:p>
            <a:endParaRPr lang="en-US" dirty="0"/>
          </a:p>
          <a:p>
            <a:r>
              <a:rPr lang="en-US" dirty="0"/>
              <a:t>Indirect Cost or Overhead Cost: Cost of resources, which are used for multiple activities. Admin Salaries, Rent, Utilities, </a:t>
            </a:r>
          </a:p>
          <a:p>
            <a:pPr lvl="1"/>
            <a:r>
              <a:rPr lang="en-US" dirty="0"/>
              <a:t>Admin Overhead</a:t>
            </a:r>
          </a:p>
          <a:p>
            <a:pPr lvl="1"/>
            <a:r>
              <a:rPr lang="en-US" dirty="0"/>
              <a:t>Manufacturing Overhead</a:t>
            </a:r>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83965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Total Cost of Ownership</a:t>
            </a:r>
          </a:p>
        </p:txBody>
      </p:sp>
      <p:sp>
        <p:nvSpPr>
          <p:cNvPr id="3" name="Content Placeholder 2"/>
          <p:cNvSpPr>
            <a:spLocks noGrp="1"/>
          </p:cNvSpPr>
          <p:nvPr>
            <p:ph idx="1"/>
          </p:nvPr>
        </p:nvSpPr>
        <p:spPr/>
        <p:txBody>
          <a:bodyPr>
            <a:normAutofit/>
          </a:bodyPr>
          <a:lstStyle/>
          <a:p>
            <a:pPr>
              <a:lnSpc>
                <a:spcPct val="200000"/>
              </a:lnSpc>
            </a:pPr>
            <a:r>
              <a:rPr lang="en-US" sz="2800" dirty="0"/>
              <a:t>Cost of Development</a:t>
            </a:r>
          </a:p>
          <a:p>
            <a:pPr>
              <a:lnSpc>
                <a:spcPct val="200000"/>
              </a:lnSpc>
            </a:pPr>
            <a:r>
              <a:rPr lang="en-US" sz="2800" dirty="0"/>
              <a:t>Cost of Deployment</a:t>
            </a:r>
          </a:p>
          <a:p>
            <a:pPr>
              <a:lnSpc>
                <a:spcPct val="200000"/>
              </a:lnSpc>
            </a:pPr>
            <a:r>
              <a:rPr lang="en-US" sz="2800" dirty="0"/>
              <a:t>Cost of Maintenance</a:t>
            </a:r>
          </a:p>
          <a:p>
            <a:pPr>
              <a:lnSpc>
                <a:spcPct val="200000"/>
              </a:lnSpc>
            </a:pPr>
            <a:r>
              <a:rPr lang="en-US" sz="2800" dirty="0"/>
              <a:t>Cost of Support</a:t>
            </a:r>
          </a:p>
          <a:p>
            <a:pPr>
              <a:lnSpc>
                <a:spcPct val="200000"/>
              </a:lnSpc>
            </a:pPr>
            <a:r>
              <a:rPr lang="en-US" sz="2800" dirty="0"/>
              <a:t>Cost of Phasing out</a:t>
            </a:r>
          </a:p>
          <a:p>
            <a:pPr>
              <a:lnSpc>
                <a:spcPct val="20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109</a:t>
            </a:fld>
            <a:endParaRPr lang="en-US" altLang="en-US"/>
          </a:p>
        </p:txBody>
      </p:sp>
      <p:pic>
        <p:nvPicPr>
          <p:cNvPr id="905218" name="Picture 2" descr="Image result for Cost of Ownership"/>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447800"/>
            <a:ext cx="5121300" cy="4724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07680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title"/>
          </p:nvPr>
        </p:nvSpPr>
        <p:spPr/>
        <p:txBody>
          <a:bodyPr/>
          <a:lstStyle/>
          <a:p>
            <a:r>
              <a:rPr altLang="en-US" b="1" dirty="0">
                <a:ea typeface="Microsoft YaHei" panose="020B0503020204020204" pitchFamily="34" charset="-122"/>
              </a:rPr>
              <a:t>Define Project &amp; Scope</a:t>
            </a:r>
            <a:endParaRPr altLang="en-US" b="1" dirty="0"/>
          </a:p>
        </p:txBody>
      </p:sp>
      <p:sp>
        <p:nvSpPr>
          <p:cNvPr id="3" name="Text Placeholder 2"/>
          <p:cNvSpPr>
            <a:spLocks noGrp="1"/>
          </p:cNvSpPr>
          <p:nvPr>
            <p:ph type="body" idx="1"/>
          </p:nvPr>
        </p:nvSpPr>
        <p:spPr/>
        <p:txBody>
          <a:bodyPr/>
          <a:lstStyle/>
          <a:p>
            <a:endParaRPr lang="en-US"/>
          </a:p>
        </p:txBody>
      </p:sp>
      <p:sp>
        <p:nvSpPr>
          <p:cNvPr id="18438"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a:solidFill>
                  <a:srgbClr val="898989"/>
                </a:solidFill>
              </a:rPr>
              <a:pPr>
                <a:spcBef>
                  <a:spcPct val="0"/>
                </a:spcBef>
                <a:buFontTx/>
                <a:buNone/>
              </a:pPr>
              <a:t>11</a:t>
            </a:fld>
            <a:endParaRPr lang="en-US" altLang="en-US" sz="1200">
              <a:solidFill>
                <a:srgbClr val="898989"/>
              </a:solidFill>
            </a:endParaRPr>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62210" name="Picture 2" descr="Image result for Project &amp; 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000896"/>
            <a:ext cx="4247565" cy="3228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Metrics</a:t>
            </a:r>
          </a:p>
        </p:txBody>
      </p:sp>
      <p:sp>
        <p:nvSpPr>
          <p:cNvPr id="3" name="Content Placeholder 2"/>
          <p:cNvSpPr>
            <a:spLocks noGrp="1"/>
          </p:cNvSpPr>
          <p:nvPr>
            <p:ph idx="1"/>
          </p:nvPr>
        </p:nvSpPr>
        <p:spPr>
          <a:xfrm>
            <a:off x="4876800" y="990604"/>
            <a:ext cx="3810000" cy="5105399"/>
          </a:xfrm>
        </p:spPr>
        <p:txBody>
          <a:bodyPr/>
          <a:lstStyle/>
          <a:p>
            <a:pPr marL="0" indent="0">
              <a:buNone/>
            </a:pPr>
            <a:r>
              <a:rPr lang="en-IN" dirty="0"/>
              <a:t>Metrics are just another set numbers if there is no interpretation, communication, action plan and implementation of plan to take timely measures.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110</a:t>
            </a:fld>
            <a:endParaRPr lang="en-US" altLang="en-US"/>
          </a:p>
        </p:txBody>
      </p:sp>
      <p:pic>
        <p:nvPicPr>
          <p:cNvPr id="906242" name="Picture 2" descr="E:\Images\Picture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33600"/>
            <a:ext cx="4895850" cy="32639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090584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Financial Ratio</a:t>
            </a:r>
          </a:p>
        </p:txBody>
      </p:sp>
      <p:sp>
        <p:nvSpPr>
          <p:cNvPr id="3" name="Content Placeholder 2"/>
          <p:cNvSpPr>
            <a:spLocks noGrp="1"/>
          </p:cNvSpPr>
          <p:nvPr>
            <p:ph idx="1"/>
          </p:nvPr>
        </p:nvSpPr>
        <p:spPr/>
        <p:txBody>
          <a:bodyPr>
            <a:normAutofit fontScale="62500" lnSpcReduction="20000"/>
          </a:bodyPr>
          <a:lstStyle/>
          <a:p>
            <a:r>
              <a:rPr lang="en-US" dirty="0"/>
              <a:t>Ratio analysis is based on line items in financial statements like the balance sheet, income statement and cash flow statement;</a:t>
            </a:r>
          </a:p>
          <a:p>
            <a:endParaRPr lang="en-US" dirty="0"/>
          </a:p>
          <a:p>
            <a:r>
              <a:rPr lang="en-US" dirty="0"/>
              <a:t>Helps in diagnosing the financial health of my company</a:t>
            </a:r>
          </a:p>
          <a:p>
            <a:r>
              <a:rPr lang="en-US" dirty="0"/>
              <a:t>Help managers make decisions about investments or projects that the company is considering to take, such as acquisitions, or expansion</a:t>
            </a:r>
          </a:p>
          <a:p>
            <a:endParaRPr lang="en-US" dirty="0"/>
          </a:p>
          <a:p>
            <a:r>
              <a:rPr lang="en-US" dirty="0"/>
              <a:t>Used to know company’s operating and financial performance such as its efficiency, liquidity, profitability and solvency.</a:t>
            </a:r>
          </a:p>
          <a:p>
            <a:endParaRPr lang="en-US" dirty="0"/>
          </a:p>
          <a:p>
            <a:r>
              <a:rPr lang="en-US" dirty="0"/>
              <a:t>The trend of these ratios over time is studied to check whether they are improving or deteriorating.</a:t>
            </a:r>
          </a:p>
          <a:p>
            <a:r>
              <a:rPr lang="en-US" dirty="0"/>
              <a:t>Ratios are also compared across different companies in the same sector</a:t>
            </a:r>
          </a:p>
          <a:p>
            <a:r>
              <a:rPr lang="en-US" dirty="0"/>
              <a:t>For a specific ratio, most companies have values that fall within a certain range.</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111</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673558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Types Financial Ratio</a:t>
            </a:r>
          </a:p>
        </p:txBody>
      </p:sp>
      <p:sp>
        <p:nvSpPr>
          <p:cNvPr id="3" name="Content Placeholder 2"/>
          <p:cNvSpPr>
            <a:spLocks noGrp="1"/>
          </p:cNvSpPr>
          <p:nvPr>
            <p:ph idx="1"/>
          </p:nvPr>
        </p:nvSpPr>
        <p:spPr/>
        <p:txBody>
          <a:bodyPr>
            <a:normAutofit/>
          </a:bodyPr>
          <a:lstStyle/>
          <a:p>
            <a:pPr marL="514338" indent="-514338">
              <a:lnSpc>
                <a:spcPct val="150000"/>
              </a:lnSpc>
              <a:buFont typeface="+mj-lt"/>
              <a:buAutoNum type="arabicPeriod"/>
            </a:pPr>
            <a:r>
              <a:rPr lang="en-US" sz="2800" dirty="0"/>
              <a:t>Profitability Ratios </a:t>
            </a:r>
          </a:p>
          <a:p>
            <a:pPr marL="514338" indent="-514338">
              <a:lnSpc>
                <a:spcPct val="150000"/>
              </a:lnSpc>
              <a:buFont typeface="+mj-lt"/>
              <a:buAutoNum type="arabicPeriod"/>
            </a:pPr>
            <a:r>
              <a:rPr lang="en-US" sz="2800" dirty="0"/>
              <a:t>Liquidity Ratios </a:t>
            </a:r>
          </a:p>
          <a:p>
            <a:pPr marL="514338" indent="-514338">
              <a:lnSpc>
                <a:spcPct val="150000"/>
              </a:lnSpc>
              <a:buFont typeface="+mj-lt"/>
              <a:buAutoNum type="arabicPeriod"/>
            </a:pPr>
            <a:r>
              <a:rPr lang="en-US" sz="2800" dirty="0"/>
              <a:t>Activity Ratios (Efficiency Ratios) </a:t>
            </a:r>
          </a:p>
          <a:p>
            <a:pPr marL="514338" indent="-514338">
              <a:lnSpc>
                <a:spcPct val="150000"/>
              </a:lnSpc>
              <a:buFont typeface="+mj-lt"/>
              <a:buAutoNum type="arabicPeriod"/>
            </a:pPr>
            <a:r>
              <a:rPr lang="en-US" sz="2800" dirty="0"/>
              <a:t>Debt Ratios (leveraging ratios) </a:t>
            </a:r>
          </a:p>
          <a:p>
            <a:pPr marL="514338" indent="-514338">
              <a:lnSpc>
                <a:spcPct val="150000"/>
              </a:lnSpc>
              <a:buFont typeface="+mj-lt"/>
              <a:buAutoNum type="arabicPeriod"/>
            </a:pPr>
            <a:r>
              <a:rPr lang="en-US" sz="2800" dirty="0"/>
              <a:t>Market Ratios </a:t>
            </a:r>
          </a:p>
          <a:p>
            <a:pPr marL="514338" indent="-514338">
              <a:lnSpc>
                <a:spcPct val="150000"/>
              </a:lnSpc>
              <a:buFont typeface="+mj-lt"/>
              <a:buAutoNum type="arabicPeriod"/>
            </a:pPr>
            <a:r>
              <a:rPr lang="en-US" sz="2800" dirty="0"/>
              <a:t>Capital Budgeting Ratios </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112</a:t>
            </a:fld>
            <a:endParaRPr lang="en-US" altLang="en-US"/>
          </a:p>
        </p:txBody>
      </p:sp>
      <p:pic>
        <p:nvPicPr>
          <p:cNvPr id="907266" name="Picture 2" descr="Image result for Financial Rati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0"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39524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2400" y="1219201"/>
            <a:ext cx="4419600" cy="5105399"/>
          </a:xfrm>
        </p:spPr>
        <p:txBody>
          <a:bodyPr/>
          <a:lstStyle/>
          <a:p>
            <a:pPr marL="0" indent="0">
              <a:buNone/>
            </a:pPr>
            <a:r>
              <a:rPr lang="en-IN" dirty="0"/>
              <a:t>Read one L&amp;T monthly report and understand</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113</a:t>
            </a:fld>
            <a:endParaRPr lang="en-US" altLang="en-US"/>
          </a:p>
        </p:txBody>
      </p:sp>
      <p:pic>
        <p:nvPicPr>
          <p:cNvPr id="908292" name="Picture 4" descr="Image result for monthly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95400"/>
            <a:ext cx="3695700" cy="397192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61586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2263779"/>
            <a:ext cx="7772400" cy="2460621"/>
          </a:xfr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dirty="0"/>
              <a:t>Reading Balance Sheet</a:t>
            </a:r>
            <a:br>
              <a:rPr lang="en-US" dirty="0"/>
            </a:br>
            <a:r>
              <a:rPr lang="en-US" dirty="0"/>
              <a:t>Reading Income Statement</a:t>
            </a:r>
            <a:br>
              <a:rPr lang="en-US" dirty="0"/>
            </a:br>
            <a:r>
              <a:rPr lang="en-US" dirty="0"/>
              <a:t>Analyse Financial Ratios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114</a:t>
            </a:fld>
            <a:endParaRPr lang="en-US" altLang="en-US"/>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877490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4"/>
            <a:ext cx="8382000" cy="5105399"/>
          </a:xfrm>
        </p:spPr>
        <p:txBody>
          <a:bodyPr/>
          <a:lstStyle/>
          <a:p>
            <a:r>
              <a:rPr lang="en-US" dirty="0"/>
              <a:t>Invoicing Cycle &amp; Billing Analysis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115</a:t>
            </a:fld>
            <a:endParaRPr lang="en-US" altLang="en-US"/>
          </a:p>
        </p:txBody>
      </p:sp>
      <p:pic>
        <p:nvPicPr>
          <p:cNvPr id="909314" name="Picture 2" descr="Image result for Billing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95600"/>
            <a:ext cx="85725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393426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r>
              <a:rPr lang="en-US" dirty="0"/>
              <a:t>Session Closure: Action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116</a:t>
            </a:fld>
            <a:endParaRPr lang="en-US" altLang="en-US"/>
          </a:p>
        </p:txBody>
      </p:sp>
      <p:pic>
        <p:nvPicPr>
          <p:cNvPr id="910338" name="Picture 2" descr="Image result for Action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09800"/>
            <a:ext cx="5877910" cy="370739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203763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pPr algn="l"/>
            <a:r>
              <a:rPr lang="en-IN" sz="3600" dirty="0"/>
              <a:t>The Top 10 Must Do’s for Operational Excellence</a:t>
            </a:r>
            <a:endParaRPr lang="en-US" sz="3600" dirty="0"/>
          </a:p>
        </p:txBody>
      </p:sp>
      <p:sp>
        <p:nvSpPr>
          <p:cNvPr id="3" name="Content Placeholder 2"/>
          <p:cNvSpPr>
            <a:spLocks noGrp="1"/>
          </p:cNvSpPr>
          <p:nvPr>
            <p:ph idx="1"/>
          </p:nvPr>
        </p:nvSpPr>
        <p:spPr>
          <a:xfrm>
            <a:off x="152400" y="990604"/>
            <a:ext cx="8686800" cy="5105399"/>
          </a:xfrm>
        </p:spPr>
        <p:txBody>
          <a:bodyPr>
            <a:noAutofit/>
          </a:bodyPr>
          <a:lstStyle/>
          <a:p>
            <a:pPr marL="457200" indent="-457200">
              <a:buFont typeface="+mj-lt"/>
              <a:buAutoNum type="arabicPeriod"/>
            </a:pPr>
            <a:r>
              <a:rPr lang="en-IN" sz="2000" b="1" dirty="0"/>
              <a:t>Communication: </a:t>
            </a:r>
            <a:r>
              <a:rPr lang="en-IN" sz="2000" dirty="0"/>
              <a:t>IT is working on a project in the Bangalore adding a new feature but Operations is unaware of this work. Therefore, Operations needing this area fixed purchases a solution or manufactures a workaround. </a:t>
            </a:r>
          </a:p>
          <a:p>
            <a:pPr marL="457200" indent="-457200">
              <a:buFont typeface="+mj-lt"/>
              <a:buAutoNum type="arabicPeriod"/>
            </a:pPr>
            <a:r>
              <a:rPr lang="en-IN" sz="2000" b="1" dirty="0"/>
              <a:t>Training: </a:t>
            </a:r>
            <a:r>
              <a:rPr lang="en-IN" sz="2000" dirty="0"/>
              <a:t>If people don’t know the proper processes, they create inefficient steps gradually chipping away at productivity numbers. A customized training program should blend your operational process with the vendor-generic features.</a:t>
            </a:r>
          </a:p>
          <a:p>
            <a:pPr marL="457200" indent="-457200">
              <a:buFont typeface="+mj-lt"/>
              <a:buAutoNum type="arabicPeriod"/>
            </a:pPr>
            <a:r>
              <a:rPr lang="en-IN" sz="2000" b="1" dirty="0"/>
              <a:t>It is important to know your operation: </a:t>
            </a:r>
            <a:r>
              <a:rPr lang="en-IN" sz="2000" dirty="0"/>
              <a:t>Once you have your process map flow the next step is to audit the process.</a:t>
            </a:r>
          </a:p>
          <a:p>
            <a:pPr marL="457200" indent="-457200">
              <a:buFont typeface="+mj-lt"/>
              <a:buAutoNum type="arabicPeriod"/>
            </a:pPr>
            <a:r>
              <a:rPr lang="en-IN" sz="2000" b="1" dirty="0"/>
              <a:t>Know that you are in the “People Business”: </a:t>
            </a:r>
            <a:r>
              <a:rPr lang="en-IN" sz="2000" dirty="0"/>
              <a:t>Invest time on creating a team of passionate player</a:t>
            </a:r>
          </a:p>
          <a:p>
            <a:pPr marL="457200" indent="-457200">
              <a:buFont typeface="+mj-lt"/>
              <a:buAutoNum type="arabicPeriod"/>
            </a:pPr>
            <a:r>
              <a:rPr lang="en-IN" sz="2000" b="1" dirty="0"/>
              <a:t>Customer Service is essential: </a:t>
            </a:r>
            <a:r>
              <a:rPr lang="en-IN" sz="2000" dirty="0"/>
              <a:t>Every department needs to know who their customer is and communicate with them. Survey them and find out how to better service them and from these support teams you can improve productivity.</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117</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42948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pPr algn="l"/>
            <a:r>
              <a:rPr lang="en-IN" sz="3600" dirty="0"/>
              <a:t>The Top 10 Must Do’s for Operational Excellence</a:t>
            </a:r>
            <a:endParaRPr lang="en-US" sz="3600" dirty="0"/>
          </a:p>
        </p:txBody>
      </p:sp>
      <p:sp>
        <p:nvSpPr>
          <p:cNvPr id="3" name="Content Placeholder 2"/>
          <p:cNvSpPr>
            <a:spLocks noGrp="1"/>
          </p:cNvSpPr>
          <p:nvPr>
            <p:ph idx="1"/>
          </p:nvPr>
        </p:nvSpPr>
        <p:spPr>
          <a:xfrm>
            <a:off x="152400" y="990604"/>
            <a:ext cx="8686800" cy="5105399"/>
          </a:xfrm>
        </p:spPr>
        <p:txBody>
          <a:bodyPr>
            <a:noAutofit/>
          </a:bodyPr>
          <a:lstStyle/>
          <a:p>
            <a:pPr marL="457200" indent="-457200">
              <a:buFont typeface="+mj-lt"/>
              <a:buAutoNum type="arabicPeriod" startAt="6"/>
            </a:pPr>
            <a:r>
              <a:rPr lang="en-IN" sz="2000" b="1" dirty="0"/>
              <a:t>X is the most costly process in the distribution </a:t>
            </a:r>
            <a:r>
              <a:rPr lang="en-IN" sz="2000" b="1" dirty="0" err="1"/>
              <a:t>center</a:t>
            </a:r>
            <a:r>
              <a:rPr lang="en-IN" sz="2000" dirty="0"/>
              <a:t>: Perform Value Chain Analysis. Identify new technologies for improvement.</a:t>
            </a:r>
          </a:p>
          <a:p>
            <a:pPr marL="457200" indent="-457200">
              <a:buFont typeface="+mj-lt"/>
              <a:buAutoNum type="arabicPeriod" startAt="6"/>
            </a:pPr>
            <a:r>
              <a:rPr lang="en-IN" sz="2000" b="1" dirty="0"/>
              <a:t>Remove barriers of success: </a:t>
            </a:r>
            <a:r>
              <a:rPr lang="en-IN" sz="2000" dirty="0"/>
              <a:t>Associates tools weren’t organized creating a 30 minute search at the beginning of each shift.  No batteries for RF. The IT control freak insisted on keeping extra batteries in his office which was 500,000 </a:t>
            </a:r>
            <a:r>
              <a:rPr lang="en-IN" sz="2000" dirty="0" err="1"/>
              <a:t>sq.ft</a:t>
            </a:r>
            <a:r>
              <a:rPr lang="en-IN" sz="2000" dirty="0"/>
              <a:t> away. </a:t>
            </a:r>
          </a:p>
          <a:p>
            <a:pPr marL="457200" indent="-457200">
              <a:buFont typeface="+mj-lt"/>
              <a:buAutoNum type="arabicPeriod" startAt="6"/>
            </a:pPr>
            <a:r>
              <a:rPr lang="en-IN" sz="2000" b="1" dirty="0"/>
              <a:t>Continually raise the bar: </a:t>
            </a:r>
            <a:r>
              <a:rPr lang="en-IN" sz="2000" dirty="0"/>
              <a:t>A school wanted increase their revenue. They started evening hobby classes.</a:t>
            </a:r>
          </a:p>
          <a:p>
            <a:pPr marL="457200" indent="-457200">
              <a:buFont typeface="+mj-lt"/>
              <a:buAutoNum type="arabicPeriod" startAt="6"/>
            </a:pPr>
            <a:r>
              <a:rPr lang="en-IN" sz="2000" b="1" dirty="0"/>
              <a:t>Know the value of fresh eyes! </a:t>
            </a:r>
            <a:r>
              <a:rPr lang="en-IN" sz="2000" dirty="0"/>
              <a:t>We do not know what we don't know.</a:t>
            </a:r>
          </a:p>
          <a:p>
            <a:pPr marL="457200" indent="-457200">
              <a:buFont typeface="+mj-lt"/>
              <a:buAutoNum type="arabicPeriod" startAt="6"/>
            </a:pPr>
            <a:r>
              <a:rPr lang="en-IN" sz="2000" b="1" dirty="0"/>
              <a:t>Educate yourself about the industry trend</a:t>
            </a:r>
            <a:endParaRPr lang="en-US" sz="2000" b="1"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783810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References</a:t>
            </a:r>
          </a:p>
        </p:txBody>
      </p:sp>
      <p:sp>
        <p:nvSpPr>
          <p:cNvPr id="7" name="Content Placeholder 6"/>
          <p:cNvSpPr>
            <a:spLocks noGrp="1"/>
          </p:cNvSpPr>
          <p:nvPr>
            <p:ph idx="1"/>
          </p:nvPr>
        </p:nvSpPr>
        <p:spPr>
          <a:xfrm>
            <a:off x="228600" y="884238"/>
            <a:ext cx="8686800" cy="6049962"/>
          </a:xfrm>
          <a:solidFill>
            <a:schemeClr val="bg1"/>
          </a:solidFill>
        </p:spPr>
        <p:txBody>
          <a:bodyPr>
            <a:noAutofit/>
          </a:bodyPr>
          <a:lstStyle/>
          <a:p>
            <a:pPr>
              <a:lnSpc>
                <a:spcPct val="150000"/>
              </a:lnSpc>
            </a:pPr>
            <a:r>
              <a:rPr lang="en-IN" sz="1400" i="1" dirty="0"/>
              <a:t>Book:</a:t>
            </a:r>
            <a:r>
              <a:rPr lang="en-IN" sz="1400" i="1" dirty="0">
                <a:hlinkClick r:id="rId2"/>
              </a:rPr>
              <a:t> Design for Operational Excellence </a:t>
            </a:r>
            <a:r>
              <a:rPr lang="en-IN" sz="1400" dirty="0"/>
              <a:t> by </a:t>
            </a:r>
            <a:r>
              <a:rPr lang="en-IN" sz="1400" i="1" dirty="0"/>
              <a:t>Kevin's Duggan</a:t>
            </a:r>
          </a:p>
          <a:p>
            <a:pPr>
              <a:lnSpc>
                <a:spcPct val="150000"/>
              </a:lnSpc>
            </a:pPr>
            <a:r>
              <a:rPr lang="en-IN" sz="1400" i="1" dirty="0"/>
              <a:t>8 Operational Excellence Principles to Grow your Business: </a:t>
            </a:r>
            <a:r>
              <a:rPr lang="en-IN" sz="1400" i="1" dirty="0">
                <a:hlinkClick r:id="rId3"/>
              </a:rPr>
              <a:t>http://www.processexcellencenetwork.com/lean-six-sigma-business-transformation/articles/8-operational-excellence-principles-to-grow-your-b</a:t>
            </a:r>
            <a:endParaRPr lang="en-IN" sz="1400" i="1" dirty="0"/>
          </a:p>
          <a:p>
            <a:pPr>
              <a:lnSpc>
                <a:spcPct val="150000"/>
              </a:lnSpc>
            </a:pPr>
            <a:r>
              <a:rPr lang="en-IN" sz="1400" i="1" dirty="0"/>
              <a:t>Strategy Planning and Deployment Process: </a:t>
            </a:r>
            <a:r>
              <a:rPr lang="en-US" sz="1400" dirty="0">
                <a:hlinkClick r:id="rId4"/>
              </a:rPr>
              <a:t>https://flevy.com/browse/business-document/strategy-planning-and-deployment-process-597</a:t>
            </a:r>
            <a:endParaRPr lang="en-US" sz="1400" dirty="0"/>
          </a:p>
          <a:p>
            <a:pPr>
              <a:lnSpc>
                <a:spcPct val="150000"/>
              </a:lnSpc>
            </a:pPr>
            <a:r>
              <a:rPr lang="en-US" sz="1400" dirty="0"/>
              <a:t>Kaizen:  </a:t>
            </a:r>
            <a:r>
              <a:rPr lang="en-US" sz="1400" dirty="0">
                <a:hlinkClick r:id="rId5"/>
              </a:rPr>
              <a:t>https://flevy.com/browse/business-document/kaizen-153</a:t>
            </a:r>
            <a:endParaRPr lang="en-US" sz="1400" dirty="0"/>
          </a:p>
          <a:p>
            <a:pPr>
              <a:lnSpc>
                <a:spcPct val="150000"/>
              </a:lnSpc>
            </a:pPr>
            <a:r>
              <a:rPr lang="en-IN" sz="1400" dirty="0"/>
              <a:t>An Introduction to Operational Excellence: </a:t>
            </a:r>
            <a:r>
              <a:rPr lang="en-US" sz="1400" dirty="0">
                <a:hlinkClick r:id="rId6"/>
              </a:rPr>
              <a:t>http://www.operational-excellence-consulting.com/training-modules/an-introduction-to-operational-excellence</a:t>
            </a:r>
            <a:endParaRPr lang="en-US" sz="1400" dirty="0"/>
          </a:p>
          <a:p>
            <a:pPr>
              <a:lnSpc>
                <a:spcPct val="150000"/>
              </a:lnSpc>
            </a:pPr>
            <a:r>
              <a:rPr lang="en-IN" sz="1400" i="1" dirty="0"/>
              <a:t>Certification: </a:t>
            </a:r>
          </a:p>
          <a:p>
            <a:pPr lvl="1">
              <a:lnSpc>
                <a:spcPct val="150000"/>
              </a:lnSpc>
            </a:pPr>
            <a:r>
              <a:rPr lang="en-IN" sz="1100" i="1" dirty="0">
                <a:hlinkClick r:id="rId7"/>
              </a:rPr>
              <a:t>http://www.pmi.org/certifications/types/certified-associate-capm</a:t>
            </a:r>
            <a:endParaRPr lang="en-IN" sz="1100" i="1" dirty="0"/>
          </a:p>
          <a:p>
            <a:pPr lvl="1">
              <a:lnSpc>
                <a:spcPct val="150000"/>
              </a:lnSpc>
            </a:pPr>
            <a:r>
              <a:rPr lang="en-IN" sz="1100" i="1" dirty="0">
                <a:hlinkClick r:id="rId8"/>
              </a:rPr>
              <a:t>http://www.pmi.org/certifications/types/project-management-pmp</a:t>
            </a:r>
            <a:endParaRPr lang="en-IN" sz="1100" i="1" dirty="0"/>
          </a:p>
          <a:p>
            <a:pPr>
              <a:lnSpc>
                <a:spcPct val="150000"/>
              </a:lnSpc>
            </a:pPr>
            <a:r>
              <a:rPr lang="en-IN" sz="1400" i="1" dirty="0"/>
              <a:t>Project Management Plan &amp; Content of a Plan: </a:t>
            </a:r>
            <a:r>
              <a:rPr lang="en-IN" sz="1400" i="1" dirty="0">
                <a:hlinkClick r:id="rId9"/>
              </a:rPr>
              <a:t>http://pmlogy.com/pml/glossary/project-management-plan/</a:t>
            </a:r>
            <a:endParaRPr lang="en-IN" sz="1400" i="1" dirty="0"/>
          </a:p>
          <a:p>
            <a:pPr>
              <a:lnSpc>
                <a:spcPct val="150000"/>
              </a:lnSpc>
            </a:pPr>
            <a:r>
              <a:rPr lang="en-IN" sz="1400" i="1" dirty="0"/>
              <a:t>What is Project Management: </a:t>
            </a:r>
            <a:r>
              <a:rPr lang="en-IN" sz="1400" i="1" dirty="0">
                <a:hlinkClick r:id="rId10"/>
              </a:rPr>
              <a:t>https://www.pmi.org/about/learn-about-pmi/what-is-project-management</a:t>
            </a:r>
            <a:endParaRPr lang="en-IN" sz="1400" i="1" dirty="0"/>
          </a:p>
          <a:p>
            <a:pPr>
              <a:lnSpc>
                <a:spcPct val="150000"/>
              </a:lnSpc>
            </a:pPr>
            <a:r>
              <a:rPr lang="en-IN" sz="1400" i="1" dirty="0"/>
              <a:t>Balance Score Card: </a:t>
            </a:r>
            <a:r>
              <a:rPr lang="en-US" sz="1400" dirty="0">
                <a:hlinkClick r:id="rId11"/>
              </a:rPr>
              <a:t>http://balancedscorecard.org/Resources/About-the-Balanced-Scorecard</a:t>
            </a:r>
            <a:endParaRPr lang="en-US" sz="1400" dirty="0"/>
          </a:p>
          <a:p>
            <a:pPr>
              <a:lnSpc>
                <a:spcPct val="150000"/>
              </a:lnSpc>
            </a:pPr>
            <a:r>
              <a:rPr lang="en-US" sz="1400" dirty="0"/>
              <a:t>Type of Costs: </a:t>
            </a:r>
            <a:r>
              <a:rPr lang="en-US" sz="1400" dirty="0">
                <a:hlinkClick r:id="rId12"/>
              </a:rPr>
              <a:t>http://layman-blog.blogspot.in/2010/06/different-types-of-costs-with-examples.html</a:t>
            </a:r>
            <a:endParaRPr lang="en-US" sz="1400" dirty="0"/>
          </a:p>
          <a:p>
            <a:pPr>
              <a:lnSpc>
                <a:spcPct val="150000"/>
              </a:lnSpc>
            </a:pPr>
            <a:r>
              <a:rPr lang="en-US" sz="1400" dirty="0"/>
              <a:t>Do’s of Operational Excellence: </a:t>
            </a:r>
            <a:r>
              <a:rPr lang="en-US" sz="1400" dirty="0">
                <a:hlinkClick r:id="rId13"/>
              </a:rPr>
              <a:t>http://www.werc.org/assets/1/workflow_staging/Publications/686.PDF</a:t>
            </a:r>
            <a:endParaRPr lang="en-US" sz="1400" dirty="0"/>
          </a:p>
          <a:p>
            <a:pPr>
              <a:lnSpc>
                <a:spcPct val="150000"/>
              </a:lnSpc>
            </a:pPr>
            <a:r>
              <a:rPr lang="en-US" sz="1400" dirty="0"/>
              <a:t>Financial Ratio: </a:t>
            </a:r>
            <a:r>
              <a:rPr lang="en-US" sz="1400" dirty="0">
                <a:hlinkClick r:id="rId14"/>
              </a:rPr>
              <a:t>https://en.wikipedia.org/wiki/Financial_ratio</a:t>
            </a:r>
            <a:endParaRPr lang="en-US" sz="140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119</a:t>
            </a:fld>
            <a:endParaRPr lang="en-US" altLang="en-US"/>
          </a:p>
        </p:txBody>
      </p:sp>
    </p:spTree>
    <p:extLst>
      <p:ext uri="{BB962C8B-B14F-4D97-AF65-F5344CB8AC3E}">
        <p14:creationId xmlns:p14="http://schemas.microsoft.com/office/powerpoint/2010/main" val="322343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200" y="-228600"/>
            <a:ext cx="8229600" cy="1143000"/>
          </a:xfrm>
        </p:spPr>
        <p:txBody>
          <a:bodyPr>
            <a:normAutofit/>
          </a:bodyPr>
          <a:lstStyle/>
          <a:p>
            <a:pPr algn="l"/>
            <a:r>
              <a:rPr lang="en-US" sz="3600" dirty="0"/>
              <a:t>Case Study Introduction</a:t>
            </a:r>
          </a:p>
        </p:txBody>
      </p:sp>
      <p:sp>
        <p:nvSpPr>
          <p:cNvPr id="7" name="Content Placeholder 6"/>
          <p:cNvSpPr>
            <a:spLocks noGrp="1"/>
          </p:cNvSpPr>
          <p:nvPr>
            <p:ph idx="1"/>
          </p:nvPr>
        </p:nvSpPr>
        <p:spPr>
          <a:xfrm>
            <a:off x="152400" y="914400"/>
            <a:ext cx="8839200" cy="5672137"/>
          </a:xfrm>
        </p:spPr>
        <p:txBody>
          <a:bodyPr>
            <a:noAutofit/>
          </a:bodyPr>
          <a:lstStyle/>
          <a:p>
            <a:pPr marL="0" indent="0">
              <a:buNone/>
            </a:pPr>
            <a:r>
              <a:rPr lang="en-IN" sz="1050" b="1" dirty="0"/>
              <a:t>PLM Practice: </a:t>
            </a:r>
            <a:r>
              <a:rPr lang="en-IN" sz="1050" dirty="0"/>
              <a:t>Developing, deploying and implementing the technologies, products, application. Helps in lowering cost, delivering value, saving time, ensuring quality.</a:t>
            </a:r>
          </a:p>
          <a:p>
            <a:pPr marL="0" indent="0">
              <a:buNone/>
            </a:pPr>
            <a:r>
              <a:rPr lang="en-IN" sz="1050" b="1" dirty="0"/>
              <a:t>Client: </a:t>
            </a:r>
            <a:r>
              <a:rPr lang="en-IN" sz="1050" b="1" u="sng" dirty="0"/>
              <a:t>Automobile</a:t>
            </a:r>
            <a:r>
              <a:rPr lang="en-IN" sz="1050" dirty="0"/>
              <a:t> part manufacturer in Japan. Specialized in Global procurement needs of automobile manufacturers </a:t>
            </a:r>
          </a:p>
          <a:p>
            <a:pPr marL="0" indent="0">
              <a:buNone/>
            </a:pPr>
            <a:r>
              <a:rPr lang="en-IN" sz="1050" b="1" dirty="0"/>
              <a:t>Business Perspective: </a:t>
            </a:r>
            <a:r>
              <a:rPr lang="en-IN" sz="1050" dirty="0"/>
              <a:t>Provide secure, reliable, cost-effective end-to-end implementation, maintenance and support of PLM System</a:t>
            </a:r>
          </a:p>
          <a:p>
            <a:pPr marL="0" indent="0">
              <a:buNone/>
            </a:pPr>
            <a:r>
              <a:rPr lang="en-IN" sz="1050" b="1" dirty="0"/>
              <a:t>Project Work: </a:t>
            </a:r>
            <a:r>
              <a:rPr lang="en-IN" sz="1050" dirty="0"/>
              <a:t>PLM System has Product Development (PD) Collaboration Framework (PDCF).</a:t>
            </a:r>
          </a:p>
          <a:p>
            <a:pPr marL="400041" indent="-228594"/>
            <a:r>
              <a:rPr lang="en-IN" sz="1050" dirty="0"/>
              <a:t>Replace existing </a:t>
            </a:r>
            <a:r>
              <a:rPr lang="en-IN" sz="1050" dirty="0" err="1"/>
              <a:t>env</a:t>
            </a:r>
            <a:r>
              <a:rPr lang="en-IN" sz="1050" dirty="0"/>
              <a:t> with PDCF, so that a global repository is in place</a:t>
            </a:r>
          </a:p>
          <a:p>
            <a:pPr marL="400041" indent="-228594"/>
            <a:r>
              <a:rPr lang="en-IN" sz="1050" dirty="0"/>
              <a:t>Integrate PDCF with existing legacy system</a:t>
            </a:r>
          </a:p>
          <a:p>
            <a:pPr marL="400041" indent="-228594"/>
            <a:r>
              <a:rPr lang="en-IN" sz="1050" dirty="0"/>
              <a:t>Release Design data for OEM</a:t>
            </a:r>
          </a:p>
          <a:p>
            <a:pPr marL="400041" indent="-228594"/>
            <a:r>
              <a:rPr lang="en-IN" sz="1050" dirty="0"/>
              <a:t>Automating the processes</a:t>
            </a:r>
          </a:p>
          <a:p>
            <a:pPr marL="400041" indent="-228594"/>
            <a:r>
              <a:rPr lang="en-IN" sz="1050" dirty="0"/>
              <a:t>Intercontinental network connectivity and caching using Akamai Tech.</a:t>
            </a:r>
          </a:p>
          <a:p>
            <a:pPr marL="400041" indent="-228594"/>
            <a:r>
              <a:rPr lang="en-IN" sz="1050" dirty="0"/>
              <a:t>Accommodating new requirements to PDCF</a:t>
            </a:r>
          </a:p>
          <a:p>
            <a:pPr marL="400041" indent="-228594"/>
            <a:r>
              <a:rPr lang="en-IN" sz="1050" dirty="0"/>
              <a:t>Global support model</a:t>
            </a:r>
          </a:p>
          <a:p>
            <a:pPr marL="0" indent="0">
              <a:buNone/>
            </a:pPr>
            <a:r>
              <a:rPr lang="en-IN" sz="1050" b="1" dirty="0"/>
              <a:t>Approach</a:t>
            </a:r>
          </a:p>
          <a:p>
            <a:pPr marL="400041" indent="-228594"/>
            <a:r>
              <a:rPr lang="en-IN" sz="1050" dirty="0"/>
              <a:t>Setup a Offshore Del Centre (to handle complete process)</a:t>
            </a:r>
          </a:p>
          <a:p>
            <a:pPr marL="400041" indent="-228594"/>
            <a:r>
              <a:rPr lang="en-IN" sz="1050" dirty="0"/>
              <a:t>Study (legal system and file transfer tool) to establish bi-directional communication with PDCF</a:t>
            </a:r>
          </a:p>
          <a:p>
            <a:pPr marL="400041" indent="-228594"/>
            <a:r>
              <a:rPr lang="en-IN" sz="1050" dirty="0"/>
              <a:t>Design (network layout and installation) of secured volume server</a:t>
            </a:r>
          </a:p>
          <a:p>
            <a:pPr marL="400041" indent="-228594"/>
            <a:r>
              <a:rPr lang="en-IN" sz="1050" dirty="0"/>
              <a:t>Creation of custom service (for inter application communication with high performance and no data-loss)</a:t>
            </a:r>
          </a:p>
          <a:p>
            <a:pPr marL="400041" indent="-228594"/>
            <a:r>
              <a:rPr lang="en-IN" sz="1050" dirty="0"/>
              <a:t>Import legacy data to PDCF</a:t>
            </a:r>
          </a:p>
          <a:p>
            <a:pPr marL="400041" indent="-228594"/>
            <a:r>
              <a:rPr lang="en-IN" sz="1050" dirty="0"/>
              <a:t>Creating monolith JT and HPGL files (through </a:t>
            </a:r>
            <a:r>
              <a:rPr lang="en-IN" sz="1050" dirty="0" err="1"/>
              <a:t>TeamCenter</a:t>
            </a:r>
            <a:r>
              <a:rPr lang="en-IN" sz="1050" dirty="0"/>
              <a:t> Dispatcher)</a:t>
            </a:r>
          </a:p>
          <a:p>
            <a:pPr marL="400041" indent="-228594"/>
            <a:r>
              <a:rPr lang="en-IN" sz="1050" dirty="0"/>
              <a:t>Handover of design and drawings (across global sites)</a:t>
            </a:r>
          </a:p>
          <a:p>
            <a:pPr marL="400041" indent="-228594"/>
            <a:r>
              <a:rPr lang="en-IN" sz="1050" dirty="0"/>
              <a:t>Setting up 4-tier architecture (without disturbing existing 2-tier arch)</a:t>
            </a:r>
          </a:p>
          <a:p>
            <a:pPr marL="400041" indent="-228594"/>
            <a:r>
              <a:rPr lang="en-IN" sz="1050" dirty="0"/>
              <a:t>Suggesting and implementing best solution to resolve Functional and op issues</a:t>
            </a:r>
          </a:p>
          <a:p>
            <a:pPr marL="400041" indent="-228594"/>
            <a:r>
              <a:rPr lang="en-IN" sz="1050" dirty="0"/>
              <a:t>Consultation to enhance business process</a:t>
            </a:r>
          </a:p>
          <a:p>
            <a:pPr marL="0" indent="0">
              <a:buNone/>
            </a:pPr>
            <a:r>
              <a:rPr lang="en-IN" sz="1050" b="1" dirty="0"/>
              <a:t>Tools:  </a:t>
            </a:r>
            <a:r>
              <a:rPr lang="en-IN" sz="1050" dirty="0"/>
              <a:t>PLM </a:t>
            </a:r>
            <a:r>
              <a:rPr lang="en-IN" sz="1050" dirty="0" err="1"/>
              <a:t>TeamCentre</a:t>
            </a:r>
            <a:r>
              <a:rPr lang="en-IN" sz="1050" dirty="0"/>
              <a:t> 8.3, Akamai (Terra Solutions, Apache Tomcat Web Server)</a:t>
            </a:r>
          </a:p>
          <a:p>
            <a:pPr marL="0" indent="0">
              <a:buNone/>
            </a:pPr>
            <a:r>
              <a:rPr lang="en-IN" sz="1050" b="1" dirty="0"/>
              <a:t>Impact: </a:t>
            </a:r>
            <a:r>
              <a:rPr lang="en-IN" sz="1050" dirty="0"/>
              <a:t>80% reduction (in post production defects), 40% faster (business process, decreased time to market), 25% reduction (IT and systems support costs), 20% reduction (cost in specific operational areas), 10% increase (profit)</a:t>
            </a:r>
          </a:p>
          <a:p>
            <a:pPr marL="0" indent="0">
              <a:buNone/>
            </a:pPr>
            <a:r>
              <a:rPr lang="en-IN" sz="1050" dirty="0"/>
              <a:t>Final Result: Complete control over usage of licenses, Reduced COQ, Reduced TTM (lead time), Improved data security, Reduced failure risk, Better global collaboration</a:t>
            </a:r>
          </a:p>
          <a:p>
            <a:pPr marL="0" indent="0">
              <a:buNone/>
            </a:pPr>
            <a:endParaRPr lang="en-US" sz="105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12</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502816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85750"/>
            <a:ext cx="9144000" cy="1285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 typeface="Arial" pitchFamily="34" charset="0"/>
              <a:buNone/>
              <a:defRPr/>
            </a:pPr>
            <a:endParaRPr lang="en-IN">
              <a:solidFill>
                <a:prstClr val="white"/>
              </a:solidFill>
            </a:endParaRPr>
          </a:p>
        </p:txBody>
      </p:sp>
      <p:pic>
        <p:nvPicPr>
          <p:cNvPr id="65539" name="Picture 1" descr="http://www.hrfootprints.com/wp-content/uploads/2014/05/grooming-peopl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750" y="2060575"/>
            <a:ext cx="6289675"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3"/>
          <p:cNvSpPr txBox="1">
            <a:spLocks noChangeArrowheads="1"/>
          </p:cNvSpPr>
          <p:nvPr/>
        </p:nvSpPr>
        <p:spPr bwMode="auto">
          <a:xfrm>
            <a:off x="928688" y="549275"/>
            <a:ext cx="72151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buFont typeface="Arial" pitchFamily="34" charset="0"/>
              <a:buNone/>
            </a:pPr>
            <a:r>
              <a:rPr lang="en-US" sz="4400">
                <a:solidFill>
                  <a:srgbClr val="E46C0A"/>
                </a:solidFill>
              </a:rPr>
              <a:t>Thank You!</a:t>
            </a:r>
            <a:endParaRPr lang="en-IN" sz="4400">
              <a:solidFill>
                <a:srgbClr val="E46C0A"/>
              </a:solidFill>
            </a:endParaRPr>
          </a:p>
        </p:txBody>
      </p:sp>
      <p:sp>
        <p:nvSpPr>
          <p:cNvPr id="2" name="Slide Number Placeholder 1"/>
          <p:cNvSpPr>
            <a:spLocks noGrp="1"/>
          </p:cNvSpPr>
          <p:nvPr>
            <p:ph type="sldNum" sz="quarter" idx="11"/>
          </p:nvPr>
        </p:nvSpPr>
        <p:spPr/>
        <p:txBody>
          <a:bodyPr/>
          <a:lstStyle/>
          <a:p>
            <a:pPr>
              <a:defRPr/>
            </a:pPr>
            <a:fld id="{CB7B0511-93E4-4B28-B8B7-1EBF03F152EE}" type="slidenum">
              <a:rPr lang="en-US" altLang="en-US" smtClean="0"/>
              <a:pPr>
                <a:defRPr/>
              </a:pPr>
              <a:t>120</a:t>
            </a:fld>
            <a:endParaRPr lang="en-US" altLang="en-US"/>
          </a:p>
        </p:txBody>
      </p:sp>
    </p:spTree>
    <p:extLst>
      <p:ext uri="{BB962C8B-B14F-4D97-AF65-F5344CB8AC3E}">
        <p14:creationId xmlns:p14="http://schemas.microsoft.com/office/powerpoint/2010/main" val="2616427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Scope Management Concepts</a:t>
            </a:r>
            <a:endParaRPr lang="en-US" dirty="0"/>
          </a:p>
        </p:txBody>
      </p:sp>
      <p:sp>
        <p:nvSpPr>
          <p:cNvPr id="7" name="Content Placeholder 6"/>
          <p:cNvSpPr>
            <a:spLocks noGrp="1"/>
          </p:cNvSpPr>
          <p:nvPr>
            <p:ph idx="1"/>
          </p:nvPr>
        </p:nvSpPr>
        <p:spPr>
          <a:xfrm>
            <a:off x="457200" y="914400"/>
            <a:ext cx="8229600" cy="5105399"/>
          </a:xfrm>
        </p:spPr>
        <p:txBody>
          <a:bodyPr>
            <a:noAutofit/>
          </a:bodyPr>
          <a:lstStyle/>
          <a:p>
            <a:r>
              <a:rPr lang="en-IN" sz="2000" b="1" dirty="0"/>
              <a:t>High-level scope </a:t>
            </a:r>
            <a:r>
              <a:rPr lang="en-IN" sz="2000" dirty="0"/>
              <a:t>is defined in project charter and consists of </a:t>
            </a:r>
            <a:r>
              <a:rPr lang="en-IN" sz="2000" b="1" dirty="0"/>
              <a:t>boundary statements and deliverables</a:t>
            </a:r>
            <a:r>
              <a:rPr lang="en-IN" sz="2000" dirty="0"/>
              <a:t>.</a:t>
            </a:r>
          </a:p>
          <a:p>
            <a:r>
              <a:rPr lang="en-IN" sz="2000" b="1" dirty="0"/>
              <a:t>Project boundary</a:t>
            </a:r>
            <a:r>
              <a:rPr lang="en-IN" sz="2000" dirty="0"/>
              <a:t>: (Example) </a:t>
            </a:r>
          </a:p>
          <a:p>
            <a:pPr lvl="1"/>
            <a:r>
              <a:rPr lang="en-IN" sz="1800" dirty="0"/>
              <a:t>This application affects only finance department</a:t>
            </a:r>
          </a:p>
          <a:p>
            <a:pPr lvl="1"/>
            <a:r>
              <a:rPr lang="en-IN" sz="1800" dirty="0"/>
              <a:t>Security implementation to all the legacy application</a:t>
            </a:r>
          </a:p>
          <a:p>
            <a:pPr lvl="1"/>
            <a:r>
              <a:rPr lang="en-IN" sz="1800" dirty="0"/>
              <a:t>Only procurement and legal department workflow integration is part of this application. Others are out of scope.</a:t>
            </a:r>
          </a:p>
          <a:p>
            <a:r>
              <a:rPr lang="en-IN" sz="2000" b="1" dirty="0"/>
              <a:t>Scope</a:t>
            </a:r>
            <a:r>
              <a:rPr lang="en-IN" sz="2000" dirty="0"/>
              <a:t> (List of deliverables: documents, trainings, product, components, supports etc)</a:t>
            </a:r>
          </a:p>
          <a:p>
            <a:pPr lvl="1"/>
            <a:r>
              <a:rPr lang="en-IN" sz="1800" dirty="0"/>
              <a:t>Product Scope</a:t>
            </a:r>
          </a:p>
          <a:p>
            <a:pPr lvl="1"/>
            <a:r>
              <a:rPr lang="en-IN" sz="1800" dirty="0"/>
              <a:t>Project Scope</a:t>
            </a:r>
          </a:p>
          <a:p>
            <a:r>
              <a:rPr lang="en-IN" sz="2000" b="1" dirty="0"/>
              <a:t>Business Requirement</a:t>
            </a:r>
          </a:p>
          <a:p>
            <a:pPr lvl="1"/>
            <a:r>
              <a:rPr lang="en-IN" sz="1800" dirty="0"/>
              <a:t>Functional Requirements (behaviour, how system)</a:t>
            </a:r>
          </a:p>
          <a:p>
            <a:pPr lvl="1"/>
            <a:r>
              <a:rPr lang="en-IN" sz="1800" dirty="0"/>
              <a:t>Non-functional Requirements or Features (usability, performance, security etc)</a:t>
            </a:r>
          </a:p>
          <a:p>
            <a:r>
              <a:rPr lang="en-IN" sz="2000" u="sng" dirty="0"/>
              <a:t>In PLC business requirements may change not the boundary nor the deliverables</a:t>
            </a:r>
            <a:r>
              <a:rPr lang="en-IN" sz="2000" dirty="0"/>
              <a:t>.</a:t>
            </a:r>
            <a:endParaRPr lang="en-US" sz="200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13</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73613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pPr algn="l"/>
            <a:r>
              <a:rPr lang="en-US" sz="3600" dirty="0"/>
              <a:t>Scope Management Concepts</a:t>
            </a:r>
          </a:p>
        </p:txBody>
      </p:sp>
      <p:sp>
        <p:nvSpPr>
          <p:cNvPr id="3" name="Content Placeholder 2"/>
          <p:cNvSpPr>
            <a:spLocks noGrp="1"/>
          </p:cNvSpPr>
          <p:nvPr>
            <p:ph idx="1"/>
          </p:nvPr>
        </p:nvSpPr>
        <p:spPr/>
        <p:txBody>
          <a:bodyPr>
            <a:normAutofit/>
          </a:bodyPr>
          <a:lstStyle/>
          <a:p>
            <a:r>
              <a:rPr lang="en-IN" sz="2800" b="1" dirty="0"/>
              <a:t>Output</a:t>
            </a:r>
            <a:r>
              <a:rPr lang="en-IN" sz="2800" dirty="0"/>
              <a:t>: Product delivered by the project to the customer</a:t>
            </a:r>
          </a:p>
          <a:p>
            <a:r>
              <a:rPr lang="en-IN" sz="2800" b="1" dirty="0"/>
              <a:t>Outcome</a:t>
            </a:r>
            <a:r>
              <a:rPr lang="en-IN" sz="2800" dirty="0"/>
              <a:t>: Operation results to the customer by the use of product. Number of incident decreased, efficiency increased, defect decreased, easy handling</a:t>
            </a:r>
          </a:p>
          <a:p>
            <a:r>
              <a:rPr lang="en-IN" sz="2800" b="1" dirty="0"/>
              <a:t>Benefits</a:t>
            </a:r>
            <a:r>
              <a:rPr lang="en-IN" sz="2800" dirty="0"/>
              <a:t> (Business value) : Value which customer gets from the usage of product. % save in money, % defects decrease, % productivity increase.</a:t>
            </a:r>
          </a:p>
          <a:p>
            <a:r>
              <a:rPr lang="en-IN" sz="2800" b="1" dirty="0"/>
              <a:t>Scope Creep: </a:t>
            </a:r>
            <a:r>
              <a:rPr lang="en-IN" sz="2800" dirty="0"/>
              <a:t>Unapproved, unplanned, unbaselined small work, which is done at the customer request to keep him happy.</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0082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Change Management</a:t>
            </a:r>
          </a:p>
        </p:txBody>
      </p:sp>
      <p:sp>
        <p:nvSpPr>
          <p:cNvPr id="3" name="Content Placeholder 2"/>
          <p:cNvSpPr>
            <a:spLocks noGrp="1"/>
          </p:cNvSpPr>
          <p:nvPr>
            <p:ph idx="1"/>
          </p:nvPr>
        </p:nvSpPr>
        <p:spPr/>
        <p:txBody>
          <a:bodyPr>
            <a:normAutofit fontScale="85000" lnSpcReduction="20000"/>
          </a:bodyPr>
          <a:lstStyle/>
          <a:p>
            <a:r>
              <a:rPr lang="en-US" dirty="0"/>
              <a:t>What is change?</a:t>
            </a:r>
          </a:p>
          <a:p>
            <a:pPr lvl="1"/>
            <a:r>
              <a:rPr lang="en-US" dirty="0"/>
              <a:t>Anything which you have to do to make project successful and customer happy but it is not part of the baseline plan is change.</a:t>
            </a:r>
          </a:p>
          <a:p>
            <a:pPr lvl="1"/>
            <a:r>
              <a:rPr lang="en-US" dirty="0"/>
              <a:t>A request for the change may be for scope, requirement, process, human resources, report</a:t>
            </a:r>
          </a:p>
          <a:p>
            <a:r>
              <a:rPr lang="en-US" dirty="0"/>
              <a:t>Change has impact on project objectives</a:t>
            </a:r>
          </a:p>
          <a:p>
            <a:pPr lvl="1"/>
            <a:r>
              <a:rPr lang="en-US" dirty="0"/>
              <a:t>Cost, Schedule, Scope and Quality</a:t>
            </a:r>
          </a:p>
          <a:p>
            <a:pPr lvl="1"/>
            <a:r>
              <a:rPr lang="en-US" dirty="0"/>
              <a:t>Change can introduce new risks</a:t>
            </a:r>
          </a:p>
          <a:p>
            <a:r>
              <a:rPr lang="en-US" dirty="0"/>
              <a:t>Every change request should be evaluated and decision should be made by project manager or above authorities</a:t>
            </a:r>
          </a:p>
          <a:p>
            <a:r>
              <a:rPr lang="en-US" dirty="0"/>
              <a:t>Based on the impact decision making is done by different change control board.</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1100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Success Criteria</a:t>
            </a:r>
          </a:p>
        </p:txBody>
      </p:sp>
      <p:sp>
        <p:nvSpPr>
          <p:cNvPr id="3" name="Content Placeholder 2"/>
          <p:cNvSpPr>
            <a:spLocks noGrp="1"/>
          </p:cNvSpPr>
          <p:nvPr>
            <p:ph idx="1"/>
          </p:nvPr>
        </p:nvSpPr>
        <p:spPr/>
        <p:txBody>
          <a:bodyPr>
            <a:normAutofit fontScale="77500" lnSpcReduction="20000"/>
          </a:bodyPr>
          <a:lstStyle/>
          <a:p>
            <a:r>
              <a:rPr lang="en-IN" b="1" dirty="0">
                <a:solidFill>
                  <a:srgbClr val="FFC000"/>
                </a:solidFill>
              </a:rPr>
              <a:t>Project Success Criteria</a:t>
            </a:r>
          </a:p>
          <a:p>
            <a:pPr lvl="1"/>
            <a:r>
              <a:rPr lang="en-IN" dirty="0"/>
              <a:t>In project life cycle project progress need to tracked using certain metrics like SV, CV, Defects, Requirement Stability, Change Request, Productivity, Resource Utilization, Resource Iterations, # of communication, Cost of Communication,  </a:t>
            </a:r>
          </a:p>
          <a:p>
            <a:pPr lvl="1"/>
            <a:r>
              <a:rPr lang="en-IN" dirty="0"/>
              <a:t>Project success criteria for every stakeholder may be different.</a:t>
            </a:r>
          </a:p>
          <a:p>
            <a:pPr lvl="1"/>
            <a:endParaRPr lang="en-IN" dirty="0"/>
          </a:p>
          <a:p>
            <a:r>
              <a:rPr lang="en-IN" b="1" dirty="0">
                <a:solidFill>
                  <a:srgbClr val="FFC000"/>
                </a:solidFill>
              </a:rPr>
              <a:t>Product Acceptance Criteria</a:t>
            </a:r>
          </a:p>
          <a:p>
            <a:pPr lvl="1"/>
            <a:r>
              <a:rPr lang="en-IN" dirty="0"/>
              <a:t>When product will be shown to the customer he will test the product against some parameters. Define those criteria as early as possible in PLC</a:t>
            </a:r>
          </a:p>
          <a:p>
            <a:pPr lvl="1"/>
            <a:endParaRPr lang="en-IN" dirty="0"/>
          </a:p>
          <a:p>
            <a:r>
              <a:rPr lang="en-IN" b="1" dirty="0">
                <a:solidFill>
                  <a:srgbClr val="FFC000"/>
                </a:solidFill>
              </a:rPr>
              <a:t>Product Success Criteria</a:t>
            </a:r>
          </a:p>
          <a:p>
            <a:pPr lvl="1"/>
            <a:r>
              <a:rPr lang="en-IN" dirty="0"/>
              <a:t>When customer uses product and it impacts his operational efficiency, profit margins, reduces defects, productivity that he considers the product success.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6712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Project Sign-off Checklist</a:t>
            </a:r>
          </a:p>
        </p:txBody>
      </p:sp>
      <p:sp>
        <p:nvSpPr>
          <p:cNvPr id="3" name="Content Placeholder 2"/>
          <p:cNvSpPr>
            <a:spLocks noGrp="1"/>
          </p:cNvSpPr>
          <p:nvPr>
            <p:ph idx="1"/>
          </p:nvPr>
        </p:nvSpPr>
        <p:spPr/>
        <p:txBody>
          <a:bodyPr>
            <a:normAutofit fontScale="85000" lnSpcReduction="20000"/>
          </a:bodyPr>
          <a:lstStyle/>
          <a:p>
            <a:r>
              <a:rPr lang="en-IN" dirty="0"/>
              <a:t>90% of the work happens in 90% of the time and 10% of the work takes another 90% of the time. </a:t>
            </a:r>
          </a:p>
          <a:p>
            <a:r>
              <a:rPr lang="en-IN" dirty="0"/>
              <a:t>If PM does not have a well defined checklist for the project signoff he may spend huge amount of time towards the end of project.</a:t>
            </a:r>
          </a:p>
          <a:p>
            <a:r>
              <a:rPr lang="en-IN" dirty="0"/>
              <a:t>Prepare a checklist of project signoff and keep that in mind from the first day of the project.</a:t>
            </a:r>
          </a:p>
          <a:p>
            <a:r>
              <a:rPr lang="en-IN" dirty="0"/>
              <a:t>Checklist may be</a:t>
            </a:r>
          </a:p>
          <a:p>
            <a:pPr lvl="1"/>
            <a:r>
              <a:rPr lang="en-IN" dirty="0"/>
              <a:t>Features Delivered/committed : 100%</a:t>
            </a:r>
          </a:p>
          <a:p>
            <a:pPr lvl="1"/>
            <a:r>
              <a:rPr lang="en-IN" dirty="0"/>
              <a:t>No of known defects: xx</a:t>
            </a:r>
          </a:p>
          <a:p>
            <a:pPr lvl="1"/>
            <a:r>
              <a:rPr lang="en-IN" dirty="0"/>
              <a:t>No of trainings conducted/committed: 100%</a:t>
            </a:r>
          </a:p>
          <a:p>
            <a:pPr lvl="1"/>
            <a:r>
              <a:rPr lang="en-IN" dirty="0"/>
              <a:t>Documentation completeness : 100%</a:t>
            </a:r>
          </a:p>
          <a:p>
            <a:pPr lvl="1"/>
            <a:r>
              <a:rPr lang="en-IN" dirty="0"/>
              <a:t>Release note prepared: Yes</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17</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0332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Success Criteria</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18</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5282" name="Picture 2" descr="Image result for Success Crit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2833950"/>
            <a:ext cx="4953000" cy="328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13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Test Cases</a:t>
            </a:r>
          </a:p>
        </p:txBody>
      </p:sp>
      <p:sp>
        <p:nvSpPr>
          <p:cNvPr id="3" name="Content Placeholder 2"/>
          <p:cNvSpPr>
            <a:spLocks noGrp="1"/>
          </p:cNvSpPr>
          <p:nvPr>
            <p:ph idx="1"/>
          </p:nvPr>
        </p:nvSpPr>
        <p:spPr>
          <a:xfrm>
            <a:off x="457200" y="990604"/>
            <a:ext cx="3657600" cy="5105399"/>
          </a:xfrm>
        </p:spPr>
        <p:txBody>
          <a:bodyPr>
            <a:normAutofit/>
          </a:bodyPr>
          <a:lstStyle/>
          <a:p>
            <a:r>
              <a:rPr lang="en-IN" sz="2800" dirty="0"/>
              <a:t>Quality Test Cases</a:t>
            </a:r>
          </a:p>
          <a:p>
            <a:pPr lvl="1"/>
            <a:r>
              <a:rPr lang="en-IN" sz="2400" dirty="0"/>
              <a:t>Test cases defined by the Quality team of L&amp;T to test the product develop by the team</a:t>
            </a:r>
          </a:p>
          <a:p>
            <a:pPr lvl="1"/>
            <a:r>
              <a:rPr lang="en-IN" sz="2400" dirty="0"/>
              <a:t>Test results of quality testing shows maturity of development processes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19</a:t>
            </a:fld>
            <a:endParaRPr lang="en-US" altLang="en-US"/>
          </a:p>
        </p:txBody>
      </p:sp>
      <p:sp>
        <p:nvSpPr>
          <p:cNvPr id="6" name="Rectangle 5"/>
          <p:cNvSpPr/>
          <p:nvPr/>
        </p:nvSpPr>
        <p:spPr>
          <a:xfrm>
            <a:off x="5029200" y="990600"/>
            <a:ext cx="3657600" cy="4056495"/>
          </a:xfrm>
          <a:prstGeom prst="rect">
            <a:avLst/>
          </a:prstGeom>
        </p:spPr>
        <p:txBody>
          <a:bodyPr wrap="square">
            <a:spAutoFit/>
          </a:bodyPr>
          <a:lstStyle/>
          <a:p>
            <a:pPr marL="342900" indent="-342900" eaLnBrk="1" hangingPunct="1">
              <a:spcBef>
                <a:spcPct val="20000"/>
              </a:spcBef>
              <a:buFont typeface="Arial" charset="0"/>
              <a:buChar char="•"/>
            </a:pPr>
            <a:r>
              <a:rPr lang="en-IN" sz="2800" dirty="0">
                <a:latin typeface="+mn-lt"/>
              </a:rPr>
              <a:t>Acceptance Test Cases</a:t>
            </a:r>
          </a:p>
          <a:p>
            <a:pPr marL="742950" lvl="1" indent="-285750" eaLnBrk="1" hangingPunct="1">
              <a:spcBef>
                <a:spcPct val="20000"/>
              </a:spcBef>
              <a:buFont typeface="Arial" charset="0"/>
              <a:buChar char="–"/>
            </a:pPr>
            <a:r>
              <a:rPr lang="en-IN" sz="2400" dirty="0">
                <a:latin typeface="+mn-lt"/>
              </a:rPr>
              <a:t>Test cases defined by the customer of L&amp;T to test the product delivered by L&amp;T</a:t>
            </a:r>
          </a:p>
          <a:p>
            <a:pPr marL="742950" lvl="1" indent="-285750" eaLnBrk="1" hangingPunct="1">
              <a:spcBef>
                <a:spcPct val="20000"/>
              </a:spcBef>
              <a:buFont typeface="Arial" charset="0"/>
              <a:buChar char="–"/>
            </a:pPr>
            <a:r>
              <a:rPr lang="en-IN" sz="2400" dirty="0">
                <a:latin typeface="+mn-lt"/>
              </a:rPr>
              <a:t>Test results of acceptance testing shows the maturity of L&amp;T delivery</a:t>
            </a:r>
          </a:p>
        </p:txBody>
      </p:sp>
      <p:pic>
        <p:nvPicPr>
          <p:cNvPr id="866306" name="Picture 2" descr="E:\Images\ICD-10-Impact-Assessment_3-Hidden-Areas-You-Might-Have-Missed.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3990" y="3983470"/>
            <a:ext cx="3175000" cy="212725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2190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Pre-read &amp; Work</a:t>
            </a:r>
          </a:p>
        </p:txBody>
      </p:sp>
      <p:sp>
        <p:nvSpPr>
          <p:cNvPr id="7" name="Content Placeholder 6"/>
          <p:cNvSpPr>
            <a:spLocks noGrp="1"/>
          </p:cNvSpPr>
          <p:nvPr>
            <p:ph idx="1"/>
          </p:nvPr>
        </p:nvSpPr>
        <p:spPr/>
        <p:txBody>
          <a:bodyPr>
            <a:normAutofit fontScale="92500"/>
          </a:bodyPr>
          <a:lstStyle/>
          <a:p>
            <a:r>
              <a:rPr lang="en-US" sz="2800" dirty="0"/>
              <a:t>Read</a:t>
            </a:r>
          </a:p>
          <a:p>
            <a:pPr lvl="1"/>
            <a:r>
              <a:rPr lang="en-US" sz="2400" dirty="0"/>
              <a:t>Case Study: Product Development &amp; Collaboration Platform</a:t>
            </a:r>
          </a:p>
          <a:p>
            <a:pPr lvl="1"/>
            <a:r>
              <a:rPr lang="en-US" sz="2400" dirty="0"/>
              <a:t>Optional: Walk through the reference links given at the end of this presentation.</a:t>
            </a:r>
          </a:p>
          <a:p>
            <a:r>
              <a:rPr lang="en-US" sz="2800" dirty="0"/>
              <a:t>Write</a:t>
            </a:r>
          </a:p>
          <a:p>
            <a:pPr lvl="1"/>
            <a:r>
              <a:rPr lang="en-US" sz="2400" dirty="0"/>
              <a:t>Create a WBS for Case Study Project and share with Trainer.</a:t>
            </a:r>
          </a:p>
          <a:p>
            <a:pPr lvl="1"/>
            <a:r>
              <a:rPr lang="en-US" sz="2400" dirty="0"/>
              <a:t>Prepare a list of key challenges which you want to address through this workshop. Share a summarized list along with participants name with trainer</a:t>
            </a:r>
          </a:p>
          <a:p>
            <a:r>
              <a:rPr lang="en-US" sz="2800" dirty="0"/>
              <a:t>Setup</a:t>
            </a:r>
          </a:p>
          <a:p>
            <a:pPr lvl="1"/>
            <a:r>
              <a:rPr lang="en-US" sz="2400" dirty="0"/>
              <a:t>Microsoft Project 2013 Installed &amp; active on every trainee’s machine</a:t>
            </a:r>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2</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92508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Test Cases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20</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7330" name="Picture 2" descr="Image result for Test Cas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2362200"/>
            <a:ext cx="6477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53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Stakeholders</a:t>
            </a:r>
          </a:p>
        </p:txBody>
      </p:sp>
      <p:sp>
        <p:nvSpPr>
          <p:cNvPr id="3" name="Content Placeholder 2"/>
          <p:cNvSpPr>
            <a:spLocks noGrp="1"/>
          </p:cNvSpPr>
          <p:nvPr>
            <p:ph idx="1"/>
          </p:nvPr>
        </p:nvSpPr>
        <p:spPr/>
        <p:txBody>
          <a:bodyPr>
            <a:normAutofit lnSpcReduction="10000"/>
          </a:bodyPr>
          <a:lstStyle/>
          <a:p>
            <a:pPr>
              <a:lnSpc>
                <a:spcPct val="150000"/>
              </a:lnSpc>
            </a:pPr>
            <a:r>
              <a:rPr lang="en-US" sz="2800" dirty="0"/>
              <a:t>Individuals or organizations who are affected or perceives as affected by the progress or completion of the project.</a:t>
            </a:r>
          </a:p>
          <a:p>
            <a:pPr>
              <a:lnSpc>
                <a:spcPct val="150000"/>
              </a:lnSpc>
            </a:pPr>
            <a:r>
              <a:rPr lang="en-US" sz="2800" dirty="0"/>
              <a:t>Example: Sponsor, Management, PMO, Departments, Govt, Community, Competitor, Vendors etc.</a:t>
            </a:r>
          </a:p>
          <a:p>
            <a:pPr>
              <a:lnSpc>
                <a:spcPct val="150000"/>
              </a:lnSpc>
            </a:pPr>
            <a:r>
              <a:rPr lang="en-US" sz="2800" dirty="0"/>
              <a:t>Every project manager need to maintain a stakeholder register and manage the engagement using this document.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21</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9619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Prepare Stakeholder Register</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22</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8354" name="Picture 2" descr="Image result for Prepare Stakeholder Regist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819400"/>
            <a:ext cx="525780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9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IN" sz="3600" dirty="0"/>
              <a:t>Requirement Traceability Matrix</a:t>
            </a:r>
            <a:endParaRPr lang="en-US" sz="3600" dirty="0"/>
          </a:p>
        </p:txBody>
      </p:sp>
      <p:sp>
        <p:nvSpPr>
          <p:cNvPr id="3" name="Content Placeholder 2"/>
          <p:cNvSpPr>
            <a:spLocks noGrp="1"/>
          </p:cNvSpPr>
          <p:nvPr>
            <p:ph idx="1"/>
          </p:nvPr>
        </p:nvSpPr>
        <p:spPr/>
        <p:txBody>
          <a:bodyPr>
            <a:normAutofit fontScale="77500" lnSpcReduction="20000"/>
          </a:bodyPr>
          <a:lstStyle/>
          <a:p>
            <a:r>
              <a:rPr lang="en-US" dirty="0"/>
              <a:t>What is RTM?</a:t>
            </a:r>
          </a:p>
          <a:p>
            <a:r>
              <a:rPr lang="en-US" dirty="0"/>
              <a:t>When to setup &amp; update this?</a:t>
            </a:r>
          </a:p>
          <a:p>
            <a:r>
              <a:rPr lang="en-US" dirty="0"/>
              <a:t>How to use it?</a:t>
            </a:r>
          </a:p>
          <a:p>
            <a:r>
              <a:rPr lang="en-US" dirty="0"/>
              <a:t>Structure of RTM</a:t>
            </a:r>
          </a:p>
          <a:p>
            <a:pPr lvl="1"/>
            <a:r>
              <a:rPr lang="en-US" dirty="0"/>
              <a:t>Requirement #</a:t>
            </a:r>
          </a:p>
          <a:p>
            <a:pPr lvl="1"/>
            <a:r>
              <a:rPr lang="en-US" dirty="0"/>
              <a:t>SOW Ref#</a:t>
            </a:r>
          </a:p>
          <a:p>
            <a:pPr lvl="1"/>
            <a:r>
              <a:rPr lang="en-US" dirty="0"/>
              <a:t>Functional Requirement Ref#</a:t>
            </a:r>
          </a:p>
          <a:p>
            <a:pPr lvl="1"/>
            <a:r>
              <a:rPr lang="en-US" dirty="0"/>
              <a:t>Design Ref#</a:t>
            </a:r>
          </a:p>
          <a:p>
            <a:pPr lvl="1"/>
            <a:r>
              <a:rPr lang="en-US" dirty="0"/>
              <a:t>Test Ref#</a:t>
            </a:r>
          </a:p>
          <a:p>
            <a:pPr lvl="1"/>
            <a:r>
              <a:rPr lang="en-US" dirty="0"/>
              <a:t>UAT Test Ref#</a:t>
            </a:r>
          </a:p>
          <a:p>
            <a:pPr lvl="1"/>
            <a:r>
              <a:rPr lang="en-US" dirty="0"/>
              <a:t>Status</a:t>
            </a:r>
          </a:p>
          <a:p>
            <a:pPr lvl="1"/>
            <a:r>
              <a:rPr lang="en-US" dirty="0"/>
              <a:t>Requirement Owner (Stakeholder)</a:t>
            </a:r>
          </a:p>
          <a:p>
            <a:pPr lvl="1"/>
            <a:r>
              <a:rPr lang="en-US" dirty="0"/>
              <a:t>Due Date</a:t>
            </a:r>
          </a:p>
          <a:p>
            <a:pPr lvl="1"/>
            <a:r>
              <a:rPr lang="en-US" dirty="0"/>
              <a:t>Type of Requirement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74607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Define Your RTM</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24</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8354" name="Picture 2" descr="Image result for Prepare Stakeholder Regist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819400"/>
            <a:ext cx="525780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8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4214954"/>
            <a:ext cx="7772400" cy="1362075"/>
          </a:xfrm>
        </p:spPr>
        <p:txBody>
          <a:bodyPr/>
          <a:lstStyle/>
          <a:p>
            <a:r>
              <a:rPr lang="en-US" sz="4500" dirty="0"/>
              <a:t>Planning with Microsoft Project</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25</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69378" name="Picture 2" descr="Image result for Plan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054878"/>
            <a:ext cx="4191000" cy="31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WBS</a:t>
            </a:r>
          </a:p>
        </p:txBody>
      </p:sp>
      <p:sp>
        <p:nvSpPr>
          <p:cNvPr id="3" name="Content Placeholder 2"/>
          <p:cNvSpPr>
            <a:spLocks noGrp="1"/>
          </p:cNvSpPr>
          <p:nvPr>
            <p:ph idx="1"/>
          </p:nvPr>
        </p:nvSpPr>
        <p:spPr/>
        <p:txBody>
          <a:bodyPr/>
          <a:lstStyle/>
          <a:p>
            <a:pPr>
              <a:lnSpc>
                <a:spcPct val="150000"/>
              </a:lnSpc>
            </a:pPr>
            <a:r>
              <a:rPr lang="en-IN" dirty="0"/>
              <a:t>Understand WBS</a:t>
            </a:r>
          </a:p>
          <a:p>
            <a:pPr>
              <a:lnSpc>
                <a:spcPct val="150000"/>
              </a:lnSpc>
            </a:pPr>
            <a:r>
              <a:rPr lang="en-IN" dirty="0"/>
              <a:t>WBS type</a:t>
            </a:r>
          </a:p>
          <a:p>
            <a:pPr>
              <a:lnSpc>
                <a:spcPct val="150000"/>
              </a:lnSpc>
            </a:pPr>
            <a:r>
              <a:rPr lang="en-IN" dirty="0"/>
              <a:t>Control Accounts </a:t>
            </a:r>
          </a:p>
          <a:p>
            <a:pPr>
              <a:lnSpc>
                <a:spcPct val="150000"/>
              </a:lnSpc>
            </a:pPr>
            <a:r>
              <a:rPr lang="en-IN" dirty="0"/>
              <a:t>Which type of WBS is suitable for my project?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12001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Create/Review WBS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27</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0402" name="Picture 2" descr="Image result for W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854" y="2341179"/>
            <a:ext cx="536577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30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Steps for Preparing Project Schedule</a:t>
            </a:r>
          </a:p>
        </p:txBody>
      </p:sp>
      <p:sp>
        <p:nvSpPr>
          <p:cNvPr id="3" name="Content Placeholder 2"/>
          <p:cNvSpPr>
            <a:spLocks noGrp="1"/>
          </p:cNvSpPr>
          <p:nvPr>
            <p:ph idx="1"/>
          </p:nvPr>
        </p:nvSpPr>
        <p:spPr/>
        <p:txBody>
          <a:bodyPr>
            <a:normAutofit fontScale="85000" lnSpcReduction="20000"/>
          </a:bodyPr>
          <a:lstStyle/>
          <a:p>
            <a:r>
              <a:rPr lang="en-IN" dirty="0"/>
              <a:t>Identify Activities</a:t>
            </a:r>
          </a:p>
          <a:p>
            <a:r>
              <a:rPr lang="en-IN" dirty="0"/>
              <a:t>Sequence Activities</a:t>
            </a:r>
          </a:p>
          <a:p>
            <a:r>
              <a:rPr lang="en-IN" dirty="0"/>
              <a:t>Estimate Activity Resources</a:t>
            </a:r>
          </a:p>
          <a:p>
            <a:r>
              <a:rPr lang="en-IN" dirty="0"/>
              <a:t>Estimate Activity Durations</a:t>
            </a:r>
          </a:p>
          <a:p>
            <a:r>
              <a:rPr lang="en-US" dirty="0"/>
              <a:t>Critical Path Analysis</a:t>
            </a:r>
          </a:p>
          <a:p>
            <a:r>
              <a:rPr lang="en-US" dirty="0"/>
              <a:t>Schedule Compression</a:t>
            </a:r>
          </a:p>
          <a:p>
            <a:r>
              <a:rPr lang="en-US" dirty="0"/>
              <a:t>Fast Tracking</a:t>
            </a:r>
          </a:p>
          <a:p>
            <a:r>
              <a:rPr lang="en-US" dirty="0"/>
              <a:t>Lead &amp; Lag Analysis</a:t>
            </a:r>
          </a:p>
          <a:p>
            <a:r>
              <a:rPr lang="en-US" dirty="0"/>
              <a:t>Schedule Optimization</a:t>
            </a:r>
          </a:p>
          <a:p>
            <a:r>
              <a:rPr lang="en-US" dirty="0"/>
              <a:t>Negotiate Schedule</a:t>
            </a:r>
          </a:p>
          <a:p>
            <a:r>
              <a:rPr lang="en-US" dirty="0"/>
              <a:t>Critical Path Simulation</a:t>
            </a:r>
          </a:p>
          <a:p>
            <a:r>
              <a:rPr lang="en-US" dirty="0"/>
              <a:t>Baseline Schedule</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28</a:t>
            </a:fld>
            <a:endParaRPr lang="en-US" altLang="en-US"/>
          </a:p>
        </p:txBody>
      </p:sp>
      <p:pic>
        <p:nvPicPr>
          <p:cNvPr id="871426" name="Picture 2" descr="Image result for Steps"/>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953000" y="1530734"/>
            <a:ext cx="3978814" cy="403186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7769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Lets Create Project Schedule in MSP</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29</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4498" name="Picture 2" descr="E:\Images\retail-collection-services-250x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74963"/>
            <a:ext cx="4040535" cy="27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1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6"/>
            <a:ext cx="8534400" cy="563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1"/>
              </a:spcBef>
              <a:buNone/>
            </a:pPr>
            <a:endParaRPr lang="en-US" altLang="en-US" sz="2000" b="1" i="1" dirty="0">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a:xfrm>
            <a:off x="457200" y="-228600"/>
            <a:ext cx="8229600" cy="1143000"/>
          </a:xfrm>
        </p:spPr>
        <p:txBody>
          <a:bodyPr>
            <a:normAutofit/>
          </a:bodyPr>
          <a:lstStyle/>
          <a:p>
            <a:pPr algn="l">
              <a:defRPr/>
            </a:pPr>
            <a:r>
              <a:rPr sz="3600" dirty="0">
                <a:solidFill>
                  <a:srgbClr val="000000"/>
                </a:solidFill>
              </a:rPr>
              <a:t>Workshop Objective</a:t>
            </a:r>
            <a:endParaRPr sz="3600" dirty="0"/>
          </a:p>
        </p:txBody>
      </p:sp>
      <p:sp>
        <p:nvSpPr>
          <p:cNvPr id="13317" name="Content Placeholder 3"/>
          <p:cNvSpPr>
            <a:spLocks noGrp="1"/>
          </p:cNvSpPr>
          <p:nvPr>
            <p:ph idx="1"/>
          </p:nvPr>
        </p:nvSpPr>
        <p:spPr/>
        <p:txBody>
          <a:bodyPr>
            <a:normAutofit/>
          </a:bodyPr>
          <a:lstStyle/>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Operational Excellence</a:t>
            </a:r>
          </a:p>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Delivery Excellence: </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Planning &amp; Organizing. Analytical Thinking and Decision Making</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Adherence to Project Metrics. BSC</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Control to Project Metrics</a:t>
            </a:r>
          </a:p>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Business Acumen: </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Finance for non-finance Managers</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78027-1EB4-48CD-B3D2-940D21A3E880}" type="slidenum">
              <a:rPr lang="en-US" altLang="en-US" smtClean="0"/>
              <a:pPr/>
              <a:t>3</a:t>
            </a:fld>
            <a:endParaRPr lang="en-US" altLang="en-US"/>
          </a:p>
        </p:txBody>
      </p:sp>
      <p:pic>
        <p:nvPicPr>
          <p:cNvPr id="911362" name="Picture 2" descr="E:\Images\dreamstime_m_6632528.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1000" y="3249151"/>
            <a:ext cx="4953000" cy="29722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2463669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a:xfrm>
            <a:off x="381000" y="-228600"/>
            <a:ext cx="8229600" cy="1143000"/>
          </a:xfrm>
        </p:spPr>
        <p:txBody>
          <a:bodyPr>
            <a:normAutofit/>
          </a:bodyPr>
          <a:lstStyle/>
          <a:p>
            <a:pPr algn="l"/>
            <a:r>
              <a:rPr altLang="en-US" sz="3600"/>
              <a:t>Facts/Tips for Critical Path</a:t>
            </a:r>
          </a:p>
        </p:txBody>
      </p:sp>
      <p:sp>
        <p:nvSpPr>
          <p:cNvPr id="4" name="Content Placeholder 3"/>
          <p:cNvSpPr>
            <a:spLocks noGrp="1"/>
          </p:cNvSpPr>
          <p:nvPr>
            <p:ph idx="1"/>
          </p:nvPr>
        </p:nvSpPr>
        <p:spPr>
          <a:xfrm>
            <a:off x="457200" y="957259"/>
            <a:ext cx="8229600" cy="5672141"/>
          </a:xfrm>
        </p:spPr>
        <p:txBody>
          <a:bodyPr>
            <a:noAutofit/>
          </a:bodyPr>
          <a:lstStyle/>
          <a:p>
            <a:pPr>
              <a:buFont typeface="Arial" charset="0"/>
              <a:buChar char="•"/>
              <a:defRPr/>
            </a:pPr>
            <a:r>
              <a:rPr lang="en-US" sz="1600" u="sng" dirty="0"/>
              <a:t>Total Float </a:t>
            </a:r>
            <a:r>
              <a:rPr lang="en-US" sz="1600" dirty="0"/>
              <a:t>is the amount of time the task can delayed without delaying the project finish date. </a:t>
            </a:r>
          </a:p>
          <a:p>
            <a:pPr>
              <a:buFont typeface="Arial" charset="0"/>
              <a:buChar char="•"/>
              <a:defRPr/>
            </a:pPr>
            <a:r>
              <a:rPr lang="en-US" sz="1600" u="sng" dirty="0"/>
              <a:t>Free float </a:t>
            </a:r>
            <a:r>
              <a:rPr lang="en-US" sz="1600" dirty="0"/>
              <a:t>is the amount of time a task can slip without delaying the early start of any task that immediately follows it</a:t>
            </a:r>
          </a:p>
          <a:p>
            <a:pPr>
              <a:buFont typeface="Arial" charset="0"/>
              <a:buChar char="•"/>
              <a:defRPr/>
            </a:pPr>
            <a:r>
              <a:rPr lang="en-US" sz="1600" dirty="0"/>
              <a:t>It is possible that a </a:t>
            </a:r>
            <a:r>
              <a:rPr lang="en-US" sz="1600" u="sng" dirty="0"/>
              <a:t>zero float activity may not </a:t>
            </a:r>
            <a:r>
              <a:rPr lang="en-US" sz="1600" dirty="0"/>
              <a:t>be on critical path</a:t>
            </a:r>
          </a:p>
          <a:p>
            <a:pPr>
              <a:buFont typeface="Arial" charset="0"/>
              <a:buChar char="•"/>
              <a:defRPr/>
            </a:pPr>
            <a:r>
              <a:rPr lang="en-US" sz="1600" u="sng" dirty="0"/>
              <a:t>Longest path &amp; shortest time </a:t>
            </a:r>
            <a:r>
              <a:rPr lang="en-US" sz="1600" dirty="0"/>
              <a:t>possible to complete the project</a:t>
            </a:r>
          </a:p>
          <a:p>
            <a:pPr>
              <a:buFont typeface="Arial" charset="0"/>
              <a:buChar char="•"/>
              <a:defRPr/>
            </a:pPr>
            <a:r>
              <a:rPr lang="en-US" sz="1600" dirty="0"/>
              <a:t>A project can </a:t>
            </a:r>
            <a:r>
              <a:rPr lang="en-US" sz="1600" u="sng" dirty="0"/>
              <a:t>multiple critical </a:t>
            </a:r>
            <a:r>
              <a:rPr lang="en-US" sz="1600" dirty="0"/>
              <a:t>paths</a:t>
            </a:r>
          </a:p>
          <a:p>
            <a:pPr>
              <a:buFont typeface="Arial" charset="0"/>
              <a:buChar char="•"/>
              <a:defRPr/>
            </a:pPr>
            <a:r>
              <a:rPr lang="en-US" sz="1600" u="sng" dirty="0"/>
              <a:t>Difference</a:t>
            </a:r>
            <a:r>
              <a:rPr lang="en-US" sz="1600" dirty="0"/>
              <a:t> between late and early is float</a:t>
            </a:r>
          </a:p>
          <a:p>
            <a:pPr>
              <a:buFont typeface="Arial" charset="0"/>
              <a:buChar char="•"/>
              <a:defRPr/>
            </a:pPr>
            <a:r>
              <a:rPr lang="en-US" sz="1600" u="sng" dirty="0"/>
              <a:t>Positive float </a:t>
            </a:r>
            <a:r>
              <a:rPr lang="en-US" sz="1600" dirty="0"/>
              <a:t>(the activity can wait to start even after previous activity finishes)</a:t>
            </a:r>
          </a:p>
          <a:p>
            <a:pPr>
              <a:buFont typeface="Arial" charset="0"/>
              <a:buChar char="•"/>
              <a:defRPr/>
            </a:pPr>
            <a:r>
              <a:rPr lang="en-US" sz="1600" u="sng" dirty="0"/>
              <a:t>Negative float </a:t>
            </a:r>
            <a:r>
              <a:rPr lang="en-US" sz="1600" dirty="0"/>
              <a:t>(the activity must start before  previous finishes)</a:t>
            </a:r>
          </a:p>
          <a:p>
            <a:pPr>
              <a:buFont typeface="Arial" charset="0"/>
              <a:buChar char="•"/>
              <a:defRPr/>
            </a:pPr>
            <a:r>
              <a:rPr lang="en-US" sz="1600" u="sng" dirty="0"/>
              <a:t>Zero float</a:t>
            </a:r>
            <a:r>
              <a:rPr lang="en-US" sz="1600" dirty="0"/>
              <a:t> (the activity must immediately start after the finish of previous one)</a:t>
            </a:r>
          </a:p>
          <a:p>
            <a:pPr>
              <a:buFont typeface="Arial" charset="0"/>
              <a:buChar char="•"/>
              <a:defRPr/>
            </a:pPr>
            <a:r>
              <a:rPr lang="en-US" sz="1600" u="sng" dirty="0"/>
              <a:t>Crashing</a:t>
            </a:r>
            <a:r>
              <a:rPr lang="en-US" sz="1600" dirty="0"/>
              <a:t> activities to short the overall duration of project</a:t>
            </a:r>
          </a:p>
          <a:p>
            <a:pPr>
              <a:buFont typeface="Arial" charset="0"/>
              <a:buChar char="•"/>
              <a:defRPr/>
            </a:pPr>
            <a:r>
              <a:rPr lang="en-US" sz="1600" u="sng" dirty="0"/>
              <a:t>Fast-tracking</a:t>
            </a:r>
            <a:r>
              <a:rPr lang="en-US" sz="1600" dirty="0"/>
              <a:t> activities to short the overall duration of project</a:t>
            </a:r>
          </a:p>
          <a:p>
            <a:pPr>
              <a:buFont typeface="Arial" charset="0"/>
              <a:buChar char="•"/>
              <a:defRPr/>
            </a:pPr>
            <a:r>
              <a:rPr lang="en-US" sz="1600" dirty="0"/>
              <a:t>Be </a:t>
            </a:r>
            <a:r>
              <a:rPr lang="en-US" sz="1600" u="sng" dirty="0"/>
              <a:t>cautious</a:t>
            </a:r>
            <a:r>
              <a:rPr lang="en-US" sz="1600" dirty="0"/>
              <a:t> that non-critical activity is not being delayed than the allowed free float</a:t>
            </a:r>
          </a:p>
          <a:p>
            <a:pPr>
              <a:buFont typeface="Arial" charset="0"/>
              <a:buChar char="•"/>
              <a:defRPr/>
            </a:pPr>
            <a:r>
              <a:rPr lang="en-US" sz="1600" u="sng" dirty="0"/>
              <a:t>Take care of </a:t>
            </a:r>
            <a:r>
              <a:rPr lang="en-US" sz="1600" dirty="0"/>
              <a:t>sub-critical path or non-critical path</a:t>
            </a:r>
          </a:p>
          <a:p>
            <a:pPr>
              <a:buFont typeface="Arial" charset="0"/>
              <a:buChar char="•"/>
              <a:defRPr/>
            </a:pPr>
            <a:r>
              <a:rPr lang="en-US" sz="1600" dirty="0"/>
              <a:t>Manage </a:t>
            </a:r>
            <a:r>
              <a:rPr lang="en-US" sz="1600" u="sng" dirty="0"/>
              <a:t>critical path resources </a:t>
            </a:r>
            <a:r>
              <a:rPr lang="en-US" sz="1600" dirty="0"/>
              <a:t>very closely</a:t>
            </a:r>
          </a:p>
          <a:p>
            <a:pPr>
              <a:buFont typeface="Arial" charset="0"/>
              <a:buChar char="•"/>
              <a:defRPr/>
            </a:pPr>
            <a:r>
              <a:rPr lang="en-US" sz="1600" u="sng" dirty="0"/>
              <a:t>Do not overload </a:t>
            </a:r>
            <a:r>
              <a:rPr lang="en-US" sz="1600" dirty="0"/>
              <a:t>critical path activity resources</a:t>
            </a:r>
          </a:p>
          <a:p>
            <a:pPr>
              <a:buFont typeface="Arial" charset="0"/>
              <a:buChar char="•"/>
              <a:defRPr/>
            </a:pPr>
            <a:r>
              <a:rPr lang="en-US" sz="1600" u="sng" dirty="0"/>
              <a:t>Avoid multitasking </a:t>
            </a:r>
            <a:r>
              <a:rPr lang="en-US" sz="1600" dirty="0"/>
              <a:t>for resources working on critical path activities</a:t>
            </a:r>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a:solidFill>
                  <a:srgbClr val="898989"/>
                </a:solidFill>
              </a:rPr>
              <a:pPr>
                <a:spcBef>
                  <a:spcPct val="0"/>
                </a:spcBef>
                <a:buFontTx/>
                <a:buNone/>
              </a:pPr>
              <a:t>30</a:t>
            </a:fld>
            <a:endParaRPr lang="en-US" altLang="en-US" sz="1200" dirty="0">
              <a:solidFill>
                <a:srgbClr val="898989"/>
              </a:solidFill>
            </a:endParaRPr>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33585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0" y="-228600"/>
            <a:ext cx="8229600" cy="1143000"/>
          </a:xfrm>
        </p:spPr>
        <p:txBody>
          <a:bodyPr>
            <a:normAutofit/>
          </a:bodyPr>
          <a:lstStyle/>
          <a:p>
            <a:pPr algn="l"/>
            <a:r>
              <a:rPr lang="en-US" altLang="en-US" sz="3600" dirty="0"/>
              <a:t>Resource Optimization Techniques</a:t>
            </a:r>
            <a:endParaRPr lang="en-US" sz="3600" dirty="0"/>
          </a:p>
        </p:txBody>
      </p:sp>
      <p:sp>
        <p:nvSpPr>
          <p:cNvPr id="9" name="Content Placeholder 8"/>
          <p:cNvSpPr>
            <a:spLocks noGrp="1"/>
          </p:cNvSpPr>
          <p:nvPr>
            <p:ph idx="1"/>
          </p:nvPr>
        </p:nvSpPr>
        <p:spPr>
          <a:xfrm>
            <a:off x="87085" y="993828"/>
            <a:ext cx="4102834" cy="5406972"/>
          </a:xfrm>
        </p:spPr>
        <p:txBody>
          <a:bodyPr>
            <a:normAutofit fontScale="92500" lnSpcReduction="20000"/>
          </a:bodyPr>
          <a:lstStyle/>
          <a:p>
            <a:pPr marL="290506" indent="-290506"/>
            <a:r>
              <a:rPr lang="en-US" b="1" dirty="0"/>
              <a:t>Resource Levelling</a:t>
            </a:r>
          </a:p>
          <a:p>
            <a:pPr marL="290506" lvl="1" indent="0">
              <a:buNone/>
            </a:pPr>
            <a:r>
              <a:rPr lang="en-US" dirty="0"/>
              <a:t>Ensure resource are not allocated more than their availability for the given project. Can lead to change in critical path.</a:t>
            </a:r>
          </a:p>
          <a:p>
            <a:pPr marL="290506" indent="-290506"/>
            <a:r>
              <a:rPr lang="en-US" sz="3100" b="1" dirty="0"/>
              <a:t>Resource Smoothing</a:t>
            </a:r>
          </a:p>
          <a:p>
            <a:pPr marL="290506" lvl="1" indent="0">
              <a:buNone/>
            </a:pPr>
            <a:r>
              <a:rPr lang="en-US" dirty="0"/>
              <a:t>Adjust activities in such a way that resources requirement do not exceed than defined limit. No change in critical path. Activities can be delayed within their float (free/total).</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31</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46599"/>
            <a:ext cx="4343400" cy="4344602"/>
          </a:xfrm>
          <a:prstGeom prst="rect">
            <a:avLst/>
          </a:prstGeom>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34414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Techniques</a:t>
            </a:r>
          </a:p>
        </p:txBody>
      </p:sp>
      <p:sp>
        <p:nvSpPr>
          <p:cNvPr id="3" name="Content Placeholder 2"/>
          <p:cNvSpPr>
            <a:spLocks noGrp="1"/>
          </p:cNvSpPr>
          <p:nvPr>
            <p:ph idx="1"/>
          </p:nvPr>
        </p:nvSpPr>
        <p:spPr/>
        <p:txBody>
          <a:bodyPr/>
          <a:lstStyle/>
          <a:p>
            <a:r>
              <a:rPr lang="en-US" dirty="0"/>
              <a:t>Analogous Estimation</a:t>
            </a:r>
          </a:p>
          <a:p>
            <a:r>
              <a:rPr lang="en-US" dirty="0"/>
              <a:t>PERT Estimation</a:t>
            </a:r>
          </a:p>
          <a:p>
            <a:r>
              <a:rPr lang="en-US" dirty="0"/>
              <a:t>Parametric Estimation</a:t>
            </a:r>
          </a:p>
          <a:p>
            <a:r>
              <a:rPr lang="en-US" dirty="0"/>
              <a:t>Bottom-up Estimation</a:t>
            </a:r>
          </a:p>
          <a:p>
            <a:r>
              <a:rPr lang="en-US" dirty="0"/>
              <a:t>Expert Judgement</a:t>
            </a:r>
          </a:p>
          <a:p>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32</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11114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50" name="Picture 2" descr="Image result for Esti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859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dirty="0"/>
              <a:t>Estimation Guidelines</a:t>
            </a:r>
          </a:p>
        </p:txBody>
      </p:sp>
      <p:sp>
        <p:nvSpPr>
          <p:cNvPr id="3" name="Content Placeholder 2"/>
          <p:cNvSpPr>
            <a:spLocks noGrp="1"/>
          </p:cNvSpPr>
          <p:nvPr>
            <p:ph idx="1"/>
          </p:nvPr>
        </p:nvSpPr>
        <p:spPr/>
        <p:txBody>
          <a:bodyPr>
            <a:normAutofit lnSpcReduction="10000"/>
          </a:bodyPr>
          <a:lstStyle/>
          <a:p>
            <a:r>
              <a:rPr lang="en-US" sz="2800" dirty="0"/>
              <a:t>Estimate -&gt; resources, duration, cost, effort.</a:t>
            </a:r>
          </a:p>
          <a:p>
            <a:r>
              <a:rPr lang="en-US" sz="2800" dirty="0"/>
              <a:t>Use Range of Estimate</a:t>
            </a:r>
          </a:p>
          <a:p>
            <a:r>
              <a:rPr lang="en-US" sz="2800" dirty="0"/>
              <a:t>Perform Alternative Analysis</a:t>
            </a:r>
          </a:p>
          <a:p>
            <a:r>
              <a:rPr lang="en-US" sz="2800" dirty="0"/>
              <a:t>Document Basis of Estimation</a:t>
            </a:r>
          </a:p>
          <a:p>
            <a:r>
              <a:rPr lang="en-US" sz="2800" dirty="0"/>
              <a:t>Perform Reserve Analysis (Buffer Estimation)</a:t>
            </a:r>
          </a:p>
          <a:p>
            <a:r>
              <a:rPr lang="en-US" sz="2800" dirty="0"/>
              <a:t>Perform estimation with team</a:t>
            </a:r>
          </a:p>
          <a:p>
            <a:r>
              <a:rPr lang="en-US" sz="2800" dirty="0"/>
              <a:t>Perform estimation using multiple techniques</a:t>
            </a:r>
          </a:p>
          <a:p>
            <a:r>
              <a:rPr lang="en-US" sz="2800" dirty="0"/>
              <a:t>Communicate estimate with Range &amp; Assumptions</a:t>
            </a:r>
          </a:p>
          <a:p>
            <a:r>
              <a:rPr lang="en-US" sz="2800" dirty="0"/>
              <a:t>Keep estimating the remaining throughout PLC</a:t>
            </a:r>
          </a:p>
          <a:p>
            <a:r>
              <a:rPr lang="en-US" sz="2800" dirty="0"/>
              <a:t>Understand that planning is an activity not a milestone.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33</a:t>
            </a:fld>
            <a:endParaRPr lang="en-US" altLang="en-US"/>
          </a:p>
        </p:txBody>
      </p:sp>
      <p:sp>
        <p:nvSpPr>
          <p:cNvPr id="6"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63834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Buffer Management</a:t>
            </a:r>
          </a:p>
        </p:txBody>
      </p:sp>
      <p:sp>
        <p:nvSpPr>
          <p:cNvPr id="3" name="Content Placeholder 2"/>
          <p:cNvSpPr>
            <a:spLocks noGrp="1"/>
          </p:cNvSpPr>
          <p:nvPr>
            <p:ph idx="1"/>
          </p:nvPr>
        </p:nvSpPr>
        <p:spPr>
          <a:xfrm>
            <a:off x="457200" y="990604"/>
            <a:ext cx="5105400" cy="5105399"/>
          </a:xfrm>
        </p:spPr>
        <p:txBody>
          <a:bodyPr>
            <a:normAutofit fontScale="92500"/>
          </a:bodyPr>
          <a:lstStyle/>
          <a:p>
            <a:pPr>
              <a:lnSpc>
                <a:spcPct val="200000"/>
              </a:lnSpc>
            </a:pPr>
            <a:r>
              <a:rPr lang="en-IN" sz="2800" dirty="0"/>
              <a:t>Difference between slack &amp; buffer. </a:t>
            </a:r>
          </a:p>
          <a:p>
            <a:pPr>
              <a:lnSpc>
                <a:spcPct val="200000"/>
              </a:lnSpc>
            </a:pPr>
            <a:r>
              <a:rPr lang="en-IN" sz="2800" dirty="0"/>
              <a:t>How to estimate buffer? </a:t>
            </a:r>
          </a:p>
          <a:p>
            <a:pPr>
              <a:lnSpc>
                <a:spcPct val="200000"/>
              </a:lnSpc>
            </a:pPr>
            <a:r>
              <a:rPr lang="en-IN" sz="2800" dirty="0"/>
              <a:t>What should be part of buffer?</a:t>
            </a:r>
          </a:p>
          <a:p>
            <a:pPr>
              <a:lnSpc>
                <a:spcPct val="200000"/>
              </a:lnSpc>
            </a:pPr>
            <a:r>
              <a:rPr lang="en-IN" sz="2800" dirty="0"/>
              <a:t>Relationship between buffers and risk</a:t>
            </a:r>
            <a:endParaRPr lang="en-US" sz="2800" dirty="0"/>
          </a:p>
          <a:p>
            <a:pPr>
              <a:lnSpc>
                <a:spcPct val="20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34</a:t>
            </a:fld>
            <a:endParaRPr lang="en-US" altLang="en-US"/>
          </a:p>
        </p:txBody>
      </p:sp>
      <p:pic>
        <p:nvPicPr>
          <p:cNvPr id="875522" name="Picture 2" descr="E:\Images\persua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377950"/>
            <a:ext cx="3390900" cy="3412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1493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4000" dirty="0"/>
              <a:t>Project Baseline</a:t>
            </a:r>
          </a:p>
        </p:txBody>
      </p:sp>
      <p:sp>
        <p:nvSpPr>
          <p:cNvPr id="3" name="Content Placeholder 2"/>
          <p:cNvSpPr>
            <a:spLocks noGrp="1"/>
          </p:cNvSpPr>
          <p:nvPr>
            <p:ph idx="1"/>
          </p:nvPr>
        </p:nvSpPr>
        <p:spPr>
          <a:xfrm>
            <a:off x="457200" y="990604"/>
            <a:ext cx="4724400" cy="5105399"/>
          </a:xfrm>
        </p:spPr>
        <p:txBody>
          <a:bodyPr>
            <a:normAutofit/>
          </a:bodyPr>
          <a:lstStyle/>
          <a:p>
            <a:pPr>
              <a:lnSpc>
                <a:spcPct val="150000"/>
              </a:lnSpc>
            </a:pPr>
            <a:r>
              <a:rPr lang="en-IN" sz="2800" dirty="0"/>
              <a:t>What is a baseline? </a:t>
            </a:r>
          </a:p>
          <a:p>
            <a:pPr>
              <a:lnSpc>
                <a:spcPct val="150000"/>
              </a:lnSpc>
            </a:pPr>
            <a:r>
              <a:rPr lang="en-IN" sz="2800" dirty="0"/>
              <a:t>What does it comprised of? </a:t>
            </a:r>
          </a:p>
          <a:p>
            <a:pPr>
              <a:lnSpc>
                <a:spcPct val="150000"/>
              </a:lnSpc>
            </a:pPr>
            <a:r>
              <a:rPr lang="en-IN" sz="2800" dirty="0"/>
              <a:t>Importance of baseline. </a:t>
            </a:r>
          </a:p>
          <a:p>
            <a:pPr>
              <a:lnSpc>
                <a:spcPct val="150000"/>
              </a:lnSpc>
            </a:pPr>
            <a:r>
              <a:rPr lang="en-IN" sz="2800" dirty="0"/>
              <a:t>Negotiating baseline with relevant stakeholders.</a:t>
            </a:r>
          </a:p>
          <a:p>
            <a:pPr>
              <a:lnSpc>
                <a:spcPct val="150000"/>
              </a:lnSpc>
            </a:pPr>
            <a:r>
              <a:rPr lang="en-IN" sz="2800" dirty="0"/>
              <a:t>How to baseline project?. </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35</a:t>
            </a:fld>
            <a:endParaRPr lang="en-US" altLang="en-US"/>
          </a:p>
        </p:txBody>
      </p:sp>
      <p:pic>
        <p:nvPicPr>
          <p:cNvPr id="873474" name="Picture 2" descr="Image result for project baselin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62600" y="2514600"/>
            <a:ext cx="3590192" cy="233362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32874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Complete Project Baseline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36</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4498" name="Picture 2" descr="E:\Images\retail-collection-services-250x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74963"/>
            <a:ext cx="4040535" cy="27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92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Tracking, Project Governance</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37</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76546" name="Picture 2" descr="Image result for Project Tr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75" y="1179547"/>
            <a:ext cx="4572000" cy="3053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858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dirty="0"/>
              <a:t>Understand the Big Picture of Measurement of Tracking</a:t>
            </a:r>
          </a:p>
        </p:txBody>
      </p:sp>
      <p:sp>
        <p:nvSpPr>
          <p:cNvPr id="3" name="Content Placeholder 2"/>
          <p:cNvSpPr>
            <a:spLocks noGrp="1"/>
          </p:cNvSpPr>
          <p:nvPr>
            <p:ph idx="1"/>
          </p:nvPr>
        </p:nvSpPr>
        <p:spPr/>
        <p:txBody>
          <a:bodyPr>
            <a:normAutofit fontScale="70000" lnSpcReduction="20000"/>
          </a:bodyPr>
          <a:lstStyle/>
          <a:p>
            <a:pPr marL="0" indent="0">
              <a:buNone/>
            </a:pPr>
            <a:r>
              <a:rPr lang="en-IN" b="1" dirty="0">
                <a:highlight>
                  <a:srgbClr val="FFFF00"/>
                </a:highlight>
              </a:rPr>
              <a:t>If you cannot measure you cannot manage</a:t>
            </a:r>
          </a:p>
          <a:p>
            <a:pPr marL="0" indent="0">
              <a:buNone/>
            </a:pPr>
            <a:endParaRPr lang="en-IN" dirty="0"/>
          </a:p>
          <a:p>
            <a:r>
              <a:rPr lang="en-IN" dirty="0"/>
              <a:t>Vision or Destination Statement of Organization/Department</a:t>
            </a:r>
          </a:p>
          <a:p>
            <a:r>
              <a:rPr lang="en-IN" dirty="0"/>
              <a:t>Strategic Objective Organization/Department</a:t>
            </a:r>
          </a:p>
          <a:p>
            <a:r>
              <a:rPr lang="en-IN" dirty="0"/>
              <a:t>BSC 4 Perspective (Balanced Score Card)</a:t>
            </a:r>
          </a:p>
          <a:p>
            <a:pPr lvl="1"/>
            <a:r>
              <a:rPr lang="en-IN" b="1" dirty="0"/>
              <a:t>Financial Performance </a:t>
            </a:r>
            <a:r>
              <a:rPr lang="en-IN" dirty="0"/>
              <a:t>(increase revenue, increase profit, lower cost)</a:t>
            </a:r>
          </a:p>
          <a:p>
            <a:pPr lvl="1"/>
            <a:r>
              <a:rPr lang="en-IN" b="1" dirty="0"/>
              <a:t>Internal Business Process</a:t>
            </a:r>
            <a:r>
              <a:rPr lang="en-IN" dirty="0"/>
              <a:t>: Efficiency (process efficiency, lower cycle time, reduce waste)</a:t>
            </a:r>
          </a:p>
          <a:p>
            <a:pPr lvl="1"/>
            <a:r>
              <a:rPr lang="en-IN" b="1" dirty="0"/>
              <a:t>Customer</a:t>
            </a:r>
            <a:r>
              <a:rPr lang="en-IN" dirty="0"/>
              <a:t>: Satisfaction (lower wait time, improve customer retention)</a:t>
            </a:r>
          </a:p>
          <a:p>
            <a:pPr lvl="1"/>
            <a:r>
              <a:rPr lang="en-IN" b="1" dirty="0"/>
              <a:t>Organizational Capacity</a:t>
            </a:r>
            <a:r>
              <a:rPr lang="en-IN" dirty="0"/>
              <a:t>: Knowledge and Innovation (Improve Skills, Improve Tools, Improve Technology)</a:t>
            </a:r>
          </a:p>
          <a:p>
            <a:r>
              <a:rPr lang="en-IN" dirty="0"/>
              <a:t>Create Strategy Map</a:t>
            </a:r>
          </a:p>
          <a:p>
            <a:r>
              <a:rPr lang="en-US" dirty="0"/>
              <a:t>Key Performance Indicator (KPI) of BSC</a:t>
            </a:r>
            <a:endParaRPr lang="en-IN" dirty="0"/>
          </a:p>
          <a:p>
            <a:r>
              <a:rPr lang="en-IN" dirty="0"/>
              <a:t>Performance Measure &amp; Target Strategic Initiative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a:t>
            </a:fld>
            <a:endParaRPr lang="en-US" altLang="en-US"/>
          </a:p>
        </p:txBody>
      </p:sp>
      <p:sp>
        <p:nvSpPr>
          <p:cNvPr id="6"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708463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Measurement: Project Metrics &amp; Data</a:t>
            </a:r>
          </a:p>
        </p:txBody>
      </p:sp>
      <p:sp>
        <p:nvSpPr>
          <p:cNvPr id="3" name="Content Placeholder 2"/>
          <p:cNvSpPr>
            <a:spLocks noGrp="1"/>
          </p:cNvSpPr>
          <p:nvPr>
            <p:ph idx="1"/>
          </p:nvPr>
        </p:nvSpPr>
        <p:spPr/>
        <p:txBody>
          <a:bodyPr>
            <a:normAutofit fontScale="92500" lnSpcReduction="10000"/>
          </a:bodyPr>
          <a:lstStyle/>
          <a:p>
            <a:r>
              <a:rPr lang="en-IN" dirty="0"/>
              <a:t>Identify project metrics which can be mapped to minimum one KPI of either of 4 perspective of BSC (Balance Score Card)</a:t>
            </a:r>
          </a:p>
          <a:p>
            <a:r>
              <a:rPr lang="en-IN" dirty="0"/>
              <a:t>Identify what data is required is generate the metrics</a:t>
            </a:r>
          </a:p>
          <a:p>
            <a:r>
              <a:rPr lang="en-IN" dirty="0"/>
              <a:t>Define processes to get that data on the source. Define roles, responsibilities &amp; frequency of data collection. Automatic data collection is better.</a:t>
            </a:r>
          </a:p>
          <a:p>
            <a:r>
              <a:rPr lang="en-IN" dirty="0"/>
              <a:t>Define frequency you analyse the data, compile metrics and reflect overall progress on BSC. Automatic KPI generation is better.</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09966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a:xfrm>
            <a:off x="457200" y="-228600"/>
            <a:ext cx="8229600" cy="1143000"/>
          </a:xfrm>
        </p:spPr>
        <p:txBody>
          <a:bodyPr>
            <a:normAutofit/>
          </a:bodyPr>
          <a:lstStyle/>
          <a:p>
            <a:pPr algn="l"/>
            <a:r>
              <a:rPr altLang="en-US" sz="3600" dirty="0"/>
              <a:t>Introduction</a:t>
            </a:r>
            <a:endParaRPr lang="en-IN" altLang="en-US" sz="3600" dirty="0"/>
          </a:p>
        </p:txBody>
      </p:sp>
      <p:sp>
        <p:nvSpPr>
          <p:cNvPr id="16387" name="Content Placeholder 6"/>
          <p:cNvSpPr>
            <a:spLocks noGrp="1"/>
          </p:cNvSpPr>
          <p:nvPr>
            <p:ph idx="1"/>
          </p:nvPr>
        </p:nvSpPr>
        <p:spPr/>
        <p:txBody>
          <a:bodyPr/>
          <a:lstStyle/>
          <a:p>
            <a:pPr marL="0" indent="0">
              <a:buNone/>
            </a:pPr>
            <a:r>
              <a:rPr lang="en-IN" altLang="en-US" dirty="0"/>
              <a:t>Introduction &amp; Expectation Setting</a:t>
            </a:r>
          </a:p>
          <a:p>
            <a:pPr marL="0" indent="0">
              <a:buNone/>
            </a:pPr>
            <a:endParaRPr lang="en-IN" altLang="en-US" dirty="0"/>
          </a:p>
          <a:p>
            <a:r>
              <a:rPr lang="en-IN" altLang="en-US" dirty="0"/>
              <a:t>Name</a:t>
            </a:r>
          </a:p>
          <a:p>
            <a:r>
              <a:rPr lang="en-IN" altLang="en-US" dirty="0"/>
              <a:t>Role</a:t>
            </a:r>
          </a:p>
          <a:p>
            <a:r>
              <a:rPr lang="en-IN" altLang="en-US" dirty="0"/>
              <a:t>Total Experience /PM Experience</a:t>
            </a:r>
          </a:p>
          <a:p>
            <a:r>
              <a:rPr lang="en-IN" altLang="en-US" dirty="0"/>
              <a:t>Expectations</a:t>
            </a:r>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a:solidFill>
                  <a:srgbClr val="898989"/>
                </a:solidFill>
              </a:rPr>
              <a:pPr>
                <a:spcBef>
                  <a:spcPct val="0"/>
                </a:spcBef>
                <a:buFontTx/>
                <a:buNone/>
              </a:pPr>
              <a:t>4</a:t>
            </a:fld>
            <a:endParaRPr lang="en-US" altLang="en-US" sz="1200">
              <a:solidFill>
                <a:srgbClr val="898989"/>
              </a:solidFill>
            </a:endParaRPr>
          </a:p>
        </p:txBody>
      </p:sp>
      <p:pic>
        <p:nvPicPr>
          <p:cNvPr id="912386" name="Picture 2" descr="E:\Images\About us.jp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233" y="1981200"/>
            <a:ext cx="3367768"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Project Governance</a:t>
            </a:r>
          </a:p>
        </p:txBody>
      </p:sp>
      <p:sp>
        <p:nvSpPr>
          <p:cNvPr id="3" name="Content Placeholder 2"/>
          <p:cNvSpPr>
            <a:spLocks noGrp="1"/>
          </p:cNvSpPr>
          <p:nvPr>
            <p:ph idx="1"/>
          </p:nvPr>
        </p:nvSpPr>
        <p:spPr>
          <a:xfrm>
            <a:off x="457200" y="990604"/>
            <a:ext cx="4724400" cy="5105399"/>
          </a:xfrm>
        </p:spPr>
        <p:txBody>
          <a:bodyPr>
            <a:normAutofit/>
          </a:bodyPr>
          <a:lstStyle/>
          <a:p>
            <a:r>
              <a:rPr lang="en-IN" sz="2800" dirty="0"/>
              <a:t>Define Project Governance Structures </a:t>
            </a:r>
          </a:p>
          <a:p>
            <a:r>
              <a:rPr lang="en-IN" sz="2800" dirty="0"/>
              <a:t>Define who will review what metrics and KPI (senior management do this) with whom</a:t>
            </a:r>
          </a:p>
          <a:p>
            <a:r>
              <a:rPr lang="en-IN" sz="2800" dirty="0"/>
              <a:t>Define who prepare CAPA plan</a:t>
            </a:r>
          </a:p>
          <a:p>
            <a:r>
              <a:rPr lang="en-IN" sz="2800" dirty="0"/>
              <a:t>Define who makes decision for the course correction</a:t>
            </a:r>
          </a:p>
          <a:p>
            <a:pPr marL="0" indent="0">
              <a:buNone/>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40</a:t>
            </a:fld>
            <a:endParaRPr lang="en-US" altLang="en-US"/>
          </a:p>
        </p:txBody>
      </p:sp>
      <p:pic>
        <p:nvPicPr>
          <p:cNvPr id="877570" name="Picture 2" descr="Image result for Project Govern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828" y="1524000"/>
            <a:ext cx="3468158" cy="329043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38665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Analytical Thinking &amp; Decision making </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41</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78594" name="Picture 2" descr="Image result for Analytical Thinking &amp; Decision m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1257774"/>
            <a:ext cx="4933950" cy="300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69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42</a:t>
            </a:fld>
            <a:endParaRPr lang="en-US" altLang="en-US"/>
          </a:p>
        </p:txBody>
      </p:sp>
      <p:sp>
        <p:nvSpPr>
          <p:cNvPr id="6" name="Round Diagonal Corner Rectangle 5"/>
          <p:cNvSpPr/>
          <p:nvPr/>
        </p:nvSpPr>
        <p:spPr>
          <a:xfrm>
            <a:off x="1066800" y="2057400"/>
            <a:ext cx="6781800" cy="2667000"/>
          </a:xfrm>
          <a:prstGeom prst="round2Diag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r">
              <a:buNone/>
            </a:pPr>
            <a:r>
              <a:rPr lang="en-IN" sz="2800" dirty="0"/>
              <a:t>"As much as 95% of quality related problems in the factory can be solved with seven fundamental quantitative tools." - Kaoru Ishikawa</a:t>
            </a:r>
            <a:endParaRPr lang="en-US" sz="2800" dirty="0"/>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040241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Basic Quality Tools</a:t>
            </a:r>
          </a:p>
        </p:txBody>
      </p:sp>
      <p:sp>
        <p:nvSpPr>
          <p:cNvPr id="3" name="Content Placeholder 2"/>
          <p:cNvSpPr>
            <a:spLocks noGrp="1"/>
          </p:cNvSpPr>
          <p:nvPr>
            <p:ph idx="1"/>
          </p:nvPr>
        </p:nvSpPr>
        <p:spPr/>
        <p:txBody>
          <a:bodyPr/>
          <a:lstStyle/>
          <a:p>
            <a:pPr marL="514350" indent="-514350">
              <a:buFont typeface="+mj-lt"/>
              <a:buAutoNum type="arabicPeriod"/>
            </a:pPr>
            <a:r>
              <a:rPr lang="en-US" dirty="0"/>
              <a:t>Check Sheet</a:t>
            </a:r>
          </a:p>
          <a:p>
            <a:pPr marL="514350" indent="-514350">
              <a:buFont typeface="+mj-lt"/>
              <a:buAutoNum type="arabicPeriod"/>
            </a:pPr>
            <a:r>
              <a:rPr lang="en-US" dirty="0"/>
              <a:t>Histogram</a:t>
            </a:r>
          </a:p>
          <a:p>
            <a:pPr marL="514350" indent="-514350">
              <a:buFont typeface="+mj-lt"/>
              <a:buAutoNum type="arabicPeriod"/>
            </a:pPr>
            <a:r>
              <a:rPr lang="en-US" dirty="0"/>
              <a:t>Pareto Chart</a:t>
            </a:r>
          </a:p>
          <a:p>
            <a:pPr marL="514350" indent="-514350">
              <a:buFont typeface="+mj-lt"/>
              <a:buAutoNum type="arabicPeriod"/>
            </a:pPr>
            <a:r>
              <a:rPr lang="en-US" dirty="0"/>
              <a:t>Scattered Diagram</a:t>
            </a:r>
          </a:p>
          <a:p>
            <a:pPr marL="514350" indent="-514350">
              <a:buFont typeface="+mj-lt"/>
              <a:buAutoNum type="arabicPeriod"/>
            </a:pPr>
            <a:r>
              <a:rPr lang="en-US" dirty="0"/>
              <a:t>Flowchart</a:t>
            </a:r>
          </a:p>
          <a:p>
            <a:pPr marL="514350" indent="-514350">
              <a:buFont typeface="+mj-lt"/>
              <a:buAutoNum type="arabicPeriod"/>
            </a:pPr>
            <a:r>
              <a:rPr lang="en-US" dirty="0"/>
              <a:t>Fishbone Diagram</a:t>
            </a:r>
          </a:p>
          <a:p>
            <a:pPr marL="514350" indent="-514350">
              <a:buFont typeface="+mj-lt"/>
              <a:buAutoNum type="arabicPeriod"/>
            </a:pPr>
            <a:r>
              <a:rPr lang="en-US" dirty="0"/>
              <a:t>Control Charts</a:t>
            </a:r>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43</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407463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Check Sheet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44</a:t>
            </a:fld>
            <a:endParaRPr lang="en-US" altLang="en-US"/>
          </a:p>
        </p:txBody>
      </p:sp>
      <p:pic>
        <p:nvPicPr>
          <p:cNvPr id="914434" name="Picture 2" descr="Image result for paper 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143000"/>
            <a:ext cx="4140200" cy="475885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53150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p:txBody>
          <a:bodyPr>
            <a:normAutofit/>
          </a:bodyPr>
          <a:lstStyle/>
          <a:p>
            <a:pPr>
              <a:lnSpc>
                <a:spcPct val="150000"/>
              </a:lnSpc>
              <a:buFontTx/>
              <a:buNone/>
            </a:pPr>
            <a:r>
              <a:rPr lang="en-US" altLang="en-US" sz="2800" dirty="0"/>
              <a:t>From a set of data compute</a:t>
            </a:r>
          </a:p>
          <a:p>
            <a:pPr>
              <a:lnSpc>
                <a:spcPct val="150000"/>
              </a:lnSpc>
            </a:pPr>
            <a:r>
              <a:rPr lang="en-US" altLang="en-US" sz="2800" dirty="0"/>
              <a:t>Sum</a:t>
            </a:r>
          </a:p>
          <a:p>
            <a:pPr>
              <a:lnSpc>
                <a:spcPct val="150000"/>
              </a:lnSpc>
            </a:pPr>
            <a:r>
              <a:rPr lang="en-US" altLang="en-US" sz="2800" dirty="0"/>
              <a:t>Mean (x)</a:t>
            </a:r>
          </a:p>
          <a:p>
            <a:pPr>
              <a:lnSpc>
                <a:spcPct val="150000"/>
              </a:lnSpc>
            </a:pPr>
            <a:r>
              <a:rPr lang="en-US" altLang="en-US" sz="2800" dirty="0"/>
              <a:t>Max</a:t>
            </a:r>
          </a:p>
          <a:p>
            <a:pPr>
              <a:lnSpc>
                <a:spcPct val="150000"/>
              </a:lnSpc>
            </a:pPr>
            <a:r>
              <a:rPr lang="en-US" altLang="en-US" sz="2800" dirty="0"/>
              <a:t>Min</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45</a:t>
            </a:fld>
            <a:endParaRPr lang="en-US" altLang="en-US"/>
          </a:p>
        </p:txBody>
      </p:sp>
      <p:pic>
        <p:nvPicPr>
          <p:cNvPr id="882690" name="Picture 2" descr="Image result for Histogra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7662" y="2057400"/>
            <a:ext cx="6566338"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67635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p:txBody>
          <a:bodyPr>
            <a:normAutofit/>
          </a:bodyPr>
          <a:lstStyle/>
          <a:p>
            <a:pPr marL="0" indent="0">
              <a:buNone/>
            </a:pPr>
            <a:r>
              <a:rPr lang="en-US" altLang="en-US" dirty="0"/>
              <a:t>Data Set from last Thursday(pizza slices of Pizza Hut)</a:t>
            </a:r>
          </a:p>
          <a:p>
            <a:pPr marL="0" indent="0">
              <a:buNone/>
            </a:pPr>
            <a:r>
              <a:rPr lang="en-US" altLang="en-US" sz="2000" dirty="0"/>
              <a:t>2 2 1 2 2 4 1 3 1 2 1 2 2 4 3 4 1 4 3 2 2 3 2 1 2 2 1 2 2 1 4 2 2 1 2 1 2 2 1 2 1 2 1 2 1 2 1 2 1 2 2 2 1 2 1 2 1 1 2 2 2 3 1 4 2 2 3 2 2 2 1 2 3 2 2 4 2 2 4 4 1 2 2 2 3 2 2 1 2 2 4 2 1 2 4 2 1 7 2 1 2 2 3 1 2 1 1 2 1 2 2 2 1 2 2 1 2 1 2 2 2 4 0 4</a:t>
            </a:r>
          </a:p>
          <a:p>
            <a:endParaRPr lang="en-US" sz="2000" dirty="0"/>
          </a:p>
          <a:p>
            <a:pPr>
              <a:buFontTx/>
              <a:buNone/>
            </a:pPr>
            <a:r>
              <a:rPr lang="en-US" altLang="en-US" sz="2000" dirty="0"/>
              <a:t>Mean = 2.032258 </a:t>
            </a:r>
          </a:p>
          <a:p>
            <a:pPr>
              <a:buFontTx/>
              <a:buNone/>
            </a:pPr>
            <a:r>
              <a:rPr lang="en-US" altLang="en-US" sz="2000" dirty="0"/>
              <a:t>Max = 7 	</a:t>
            </a:r>
          </a:p>
          <a:p>
            <a:pPr>
              <a:buFontTx/>
              <a:buNone/>
            </a:pPr>
            <a:r>
              <a:rPr lang="en-US" altLang="en-US" sz="2000" dirty="0"/>
              <a:t>Min = 0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46</a:t>
            </a:fld>
            <a:endParaRPr lang="en-US"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3438859850"/>
              </p:ext>
            </p:extLst>
          </p:nvPr>
        </p:nvGraphicFramePr>
        <p:xfrm>
          <a:off x="4368979" y="3135547"/>
          <a:ext cx="4165421" cy="2960453"/>
        </p:xfrm>
        <a:graphic>
          <a:graphicData uri="http://schemas.openxmlformats.org/presentationml/2006/ole">
            <mc:AlternateContent xmlns:mc="http://schemas.openxmlformats.org/markup-compatibility/2006">
              <mc:Choice xmlns:v="urn:schemas-microsoft-com:vml" Requires="v">
                <p:oleObj spid="_x0000_s852054" name="Chart" r:id="rId3" imgW="3391363" imgH="2410052" progId="Excel.Chart.8">
                  <p:embed/>
                </p:oleObj>
              </mc:Choice>
              <mc:Fallback>
                <p:oleObj name="Chart" r:id="rId3" imgW="3391363" imgH="2410052" progId="Excel.Chart.8">
                  <p:embed/>
                  <p:pic>
                    <p:nvPicPr>
                      <p:cNvPr id="686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979" y="3135547"/>
                        <a:ext cx="4165421" cy="2960453"/>
                      </a:xfrm>
                      <a:prstGeom prst="rect">
                        <a:avLst/>
                      </a:prstGeom>
                    </p:spPr>
                  </p:pic>
                </p:oleObj>
              </mc:Fallback>
            </mc:AlternateContent>
          </a:graphicData>
        </a:graphic>
      </p:graphicFrame>
      <p:sp>
        <p:nvSpPr>
          <p:cNvPr id="7" name="Footer Placeholder 3"/>
          <p:cNvSpPr>
            <a:spLocks noGrp="1"/>
          </p:cNvSpPr>
          <p:nvPr>
            <p:ph type="ftr" sz="quarter" idx="3"/>
          </p:nvPr>
        </p:nvSpPr>
        <p:spPr>
          <a:xfrm>
            <a:off x="3505200" y="6629400"/>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06859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a:xfrm>
            <a:off x="457200" y="990604"/>
            <a:ext cx="4876800" cy="5105399"/>
          </a:xfrm>
        </p:spPr>
        <p:txBody>
          <a:bodyPr/>
          <a:lstStyle/>
          <a:p>
            <a:r>
              <a:rPr lang="en-US" dirty="0"/>
              <a:t>How to use this information for strategic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47</a:t>
            </a:fld>
            <a:endParaRPr lang="en-US" altLang="en-US"/>
          </a:p>
        </p:txBody>
      </p:sp>
      <p:pic>
        <p:nvPicPr>
          <p:cNvPr id="915458" name="Picture 2" descr="E:\Images\Picture20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413" y="2166938"/>
            <a:ext cx="5386387" cy="411352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23098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60484231"/>
              </p:ext>
            </p:extLst>
          </p:nvPr>
        </p:nvGraphicFramePr>
        <p:xfrm>
          <a:off x="838200" y="1600200"/>
          <a:ext cx="7315200" cy="3962400"/>
        </p:xfrm>
        <a:graphic>
          <a:graphicData uri="http://schemas.openxmlformats.org/drawingml/2006/table">
            <a:tbl>
              <a:tblPr firstRow="1">
                <a:tableStyleId>{1FECB4D8-DB02-4DC6-A0A2-4F2EBAE1DC90}</a:tableStyleId>
              </a:tblPr>
              <a:tblGrid>
                <a:gridCol w="2198873">
                  <a:extLst>
                    <a:ext uri="{9D8B030D-6E8A-4147-A177-3AD203B41FA5}">
                      <a16:colId xmlns:a16="http://schemas.microsoft.com/office/drawing/2014/main" val="3813477926"/>
                    </a:ext>
                  </a:extLst>
                </a:gridCol>
                <a:gridCol w="3104289">
                  <a:extLst>
                    <a:ext uri="{9D8B030D-6E8A-4147-A177-3AD203B41FA5}">
                      <a16:colId xmlns:a16="http://schemas.microsoft.com/office/drawing/2014/main" val="200522393"/>
                    </a:ext>
                  </a:extLst>
                </a:gridCol>
                <a:gridCol w="2012038">
                  <a:extLst>
                    <a:ext uri="{9D8B030D-6E8A-4147-A177-3AD203B41FA5}">
                      <a16:colId xmlns:a16="http://schemas.microsoft.com/office/drawing/2014/main" val="2865722900"/>
                    </a:ext>
                  </a:extLst>
                </a:gridCol>
              </a:tblGrid>
              <a:tr h="496320">
                <a:tc>
                  <a:txBody>
                    <a:bodyPr/>
                    <a:lstStyle/>
                    <a:p>
                      <a:pPr algn="r" fontAlgn="b"/>
                      <a:r>
                        <a:rPr lang="en-US" sz="2800" u="none" strike="noStrike" dirty="0">
                          <a:effectLst/>
                        </a:rPr>
                        <a:t>Slices</a:t>
                      </a:r>
                      <a:endParaRPr lang="en-US" sz="2800" b="0" i="0" u="none" strike="noStrike" dirty="0">
                        <a:solidFill>
                          <a:srgbClr val="000000"/>
                        </a:solidFill>
                        <a:effectLst/>
                        <a:latin typeface="Calibri" panose="020F0502020204030204" pitchFamily="34" charset="0"/>
                      </a:endParaRPr>
                    </a:p>
                  </a:txBody>
                  <a:tcPr marL="10716" marR="10716" marT="9525" marB="0" anchor="b"/>
                </a:tc>
                <a:tc>
                  <a:txBody>
                    <a:bodyPr/>
                    <a:lstStyle/>
                    <a:p>
                      <a:pPr algn="r" fontAlgn="b"/>
                      <a:r>
                        <a:rPr lang="en-US" sz="2800" u="none" strike="noStrike">
                          <a:effectLst/>
                        </a:rPr>
                        <a:t>Frequency</a:t>
                      </a:r>
                      <a:endParaRPr lang="en-US" sz="2800" b="0" i="0" u="none" strike="noStrike">
                        <a:solidFill>
                          <a:srgbClr val="000000"/>
                        </a:solidFill>
                        <a:effectLst/>
                        <a:latin typeface="Calibri" panose="020F0502020204030204" pitchFamily="34" charset="0"/>
                      </a:endParaRPr>
                    </a:p>
                  </a:txBody>
                  <a:tcPr marL="10716" marR="10716" marT="9525" marB="0" anchor="b"/>
                </a:tc>
                <a:tc>
                  <a:txBody>
                    <a:bodyPr/>
                    <a:lstStyle/>
                    <a:p>
                      <a:pPr algn="r" fontAlgn="b"/>
                      <a:r>
                        <a:rPr lang="en-US" sz="2800" u="none" strike="noStrike">
                          <a:effectLst/>
                        </a:rPr>
                        <a:t>%</a:t>
                      </a:r>
                      <a:endParaRPr lang="en-US" sz="2800" b="0" i="0" u="none" strike="noStrike">
                        <a:solidFill>
                          <a:srgbClr val="000000"/>
                        </a:solidFill>
                        <a:effectLst/>
                        <a:latin typeface="Calibri" panose="020F0502020204030204" pitchFamily="34" charset="0"/>
                      </a:endParaRPr>
                    </a:p>
                  </a:txBody>
                  <a:tcPr marL="10716" marR="10716" marT="9525" marB="0" anchor="b"/>
                </a:tc>
                <a:extLst>
                  <a:ext uri="{0D108BD9-81ED-4DB2-BD59-A6C34878D82A}">
                    <a16:rowId xmlns:a16="http://schemas.microsoft.com/office/drawing/2014/main" val="3440811116"/>
                  </a:ext>
                </a:extLst>
              </a:tr>
              <a:tr h="433260">
                <a:tc>
                  <a:txBody>
                    <a:bodyPr/>
                    <a:lstStyle/>
                    <a:p>
                      <a:pPr algn="r" rtl="0" fontAlgn="ctr"/>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0.8%</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29411101"/>
                  </a:ext>
                </a:extLst>
              </a:tr>
              <a:tr h="433260">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27.5%</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532620691"/>
                  </a:ext>
                </a:extLst>
              </a:tr>
              <a:tr h="433260">
                <a:tc>
                  <a:txBody>
                    <a:bodyPr/>
                    <a:lstStyle/>
                    <a:p>
                      <a:pPr algn="r" rtl="0"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dirty="0">
                          <a:effectLst/>
                        </a:rPr>
                        <a:t>65</a:t>
                      </a:r>
                      <a:endParaRPr lang="en-US" sz="2400" b="0" i="0" u="none" strike="noStrike" dirty="0">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54.2%</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359686541"/>
                  </a:ext>
                </a:extLst>
              </a:tr>
              <a:tr h="433260">
                <a:tc>
                  <a:txBody>
                    <a:bodyPr/>
                    <a:lstStyle/>
                    <a:p>
                      <a:pPr algn="r" rtl="0" fontAlgn="ctr"/>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6.7%</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678345562"/>
                  </a:ext>
                </a:extLst>
              </a:tr>
              <a:tr h="433260">
                <a:tc>
                  <a:txBody>
                    <a:bodyPr/>
                    <a:lstStyle/>
                    <a:p>
                      <a:pPr algn="r" rtl="0" fontAlgn="ctr"/>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12</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1784496226"/>
                  </a:ext>
                </a:extLst>
              </a:tr>
              <a:tr h="433260">
                <a:tc>
                  <a:txBody>
                    <a:bodyPr/>
                    <a:lstStyle/>
                    <a:p>
                      <a:pPr algn="r" rtl="0" fontAlgn="ctr"/>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1222506067"/>
                  </a:ext>
                </a:extLst>
              </a:tr>
              <a:tr h="433260">
                <a:tc>
                  <a:txBody>
                    <a:bodyPr/>
                    <a:lstStyle/>
                    <a:p>
                      <a:pPr algn="r" rtl="0" fontAlgn="ctr"/>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632161613"/>
                  </a:ext>
                </a:extLst>
              </a:tr>
              <a:tr h="433260">
                <a:tc>
                  <a:txBody>
                    <a:bodyPr/>
                    <a:lstStyle/>
                    <a:p>
                      <a:pPr algn="r" rtl="0" fontAlgn="ctr"/>
                      <a:r>
                        <a:rPr lang="en-US" sz="2400" u="none" strike="noStrike" dirty="0">
                          <a:effectLst/>
                        </a:rPr>
                        <a:t>7</a:t>
                      </a:r>
                      <a:endParaRPr lang="en-US" sz="2400" b="0" i="0" u="none" strike="noStrike" dirty="0">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0.8%</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759551516"/>
                  </a:ext>
                </a:extLst>
              </a:tr>
            </a:tbl>
          </a:graphicData>
        </a:graphic>
      </p:graphicFrame>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48</a:t>
            </a:fld>
            <a:endParaRPr lang="en-US" altLang="en-US"/>
          </a:p>
        </p:txBody>
      </p:sp>
      <p:sp>
        <p:nvSpPr>
          <p:cNvPr id="8" name="TextBox 7"/>
          <p:cNvSpPr txBox="1"/>
          <p:nvPr/>
        </p:nvSpPr>
        <p:spPr>
          <a:xfrm>
            <a:off x="609600" y="990600"/>
            <a:ext cx="1326004" cy="369332"/>
          </a:xfrm>
          <a:prstGeom prst="rect">
            <a:avLst/>
          </a:prstGeom>
          <a:noFill/>
        </p:spPr>
        <p:txBody>
          <a:bodyPr wrap="none" rtlCol="0">
            <a:spAutoFit/>
          </a:bodyPr>
          <a:lstStyle/>
          <a:p>
            <a:r>
              <a:rPr lang="en-US" b="1" dirty="0"/>
              <a:t>80/20 Rule</a:t>
            </a:r>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54790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49</a:t>
            </a:fld>
            <a:endParaRPr lang="en-US" altLang="en-US"/>
          </a:p>
        </p:txBody>
      </p:sp>
      <p:graphicFrame>
        <p:nvGraphicFramePr>
          <p:cNvPr id="8" name="Chart 7">
            <a:extLst>
              <a:ext uri="{FF2B5EF4-FFF2-40B4-BE49-F238E27FC236}">
                <a16:creationId xmlns:a16="http://schemas.microsoft.com/office/drawing/2014/main" id="{C0109C1F-0407-42A3-BD7D-AB44C52F39E9}"/>
              </a:ext>
            </a:extLst>
          </p:cNvPr>
          <p:cNvGraphicFramePr>
            <a:graphicFrameLocks/>
          </p:cNvGraphicFramePr>
          <p:nvPr>
            <p:extLst>
              <p:ext uri="{D42A27DB-BD31-4B8C-83A1-F6EECF244321}">
                <p14:modId xmlns:p14="http://schemas.microsoft.com/office/powerpoint/2010/main" val="1133487696"/>
              </p:ext>
            </p:extLst>
          </p:nvPr>
        </p:nvGraphicFramePr>
        <p:xfrm>
          <a:off x="685800" y="990600"/>
          <a:ext cx="76962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3"/>
          <p:cNvSpPr>
            <a:spLocks noGrp="1"/>
          </p:cNvSpPr>
          <p:nvPr>
            <p:ph type="ftr" sz="quarter" idx="3"/>
          </p:nvPr>
        </p:nvSpPr>
        <p:spPr>
          <a:xfrm>
            <a:off x="3505200" y="6629400"/>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0344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IN" altLang="en-US" sz="3600" dirty="0"/>
              <a:t>Workshop Ground Rule</a:t>
            </a:r>
            <a:endParaRPr lang="en-US" sz="3600" dirty="0"/>
          </a:p>
        </p:txBody>
      </p:sp>
      <p:sp>
        <p:nvSpPr>
          <p:cNvPr id="3" name="Content Placeholder 2"/>
          <p:cNvSpPr>
            <a:spLocks noGrp="1"/>
          </p:cNvSpPr>
          <p:nvPr>
            <p:ph idx="1"/>
          </p:nvPr>
        </p:nvSpPr>
        <p:spPr/>
        <p:txBody>
          <a:bodyPr>
            <a:normAutofit lnSpcReduction="10000"/>
          </a:bodyPr>
          <a:lstStyle/>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Please keep your mobile on the silent mode. Always take your calls outside the training room. </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No corner talk! Discussions only when group discussion is allowed</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Keep your focus on the ongoing topic. Await your turn during the questionnaire round.</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Strictly follow the workshop schedule for management of time.</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There is parking lot. Write you questions and post with your name on parking lot.</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Breaks only on agreed time</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Tea</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Lunch</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Tea</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Everybody need to contribute</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Two Bowls</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088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sp>
        <p:nvSpPr>
          <p:cNvPr id="3" name="Content Placeholder 2"/>
          <p:cNvSpPr>
            <a:spLocks noGrp="1"/>
          </p:cNvSpPr>
          <p:nvPr>
            <p:ph idx="1"/>
          </p:nvPr>
        </p:nvSpPr>
        <p:spPr/>
        <p:txBody>
          <a:bodyPr/>
          <a:lstStyle/>
          <a:p>
            <a:r>
              <a:rPr lang="en-US" dirty="0"/>
              <a:t>How to use this information for strategic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50</a:t>
            </a:fld>
            <a:endParaRPr lang="en-US" altLang="en-US"/>
          </a:p>
        </p:txBody>
      </p:sp>
      <p:pic>
        <p:nvPicPr>
          <p:cNvPr id="883714" name="Picture 2" descr="Image result for Pareto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62200"/>
            <a:ext cx="4800600" cy="321640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856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Scattered Diagram</a:t>
            </a:r>
          </a:p>
        </p:txBody>
      </p:sp>
      <p:sp>
        <p:nvSpPr>
          <p:cNvPr id="3" name="Content Placeholder 2"/>
          <p:cNvSpPr>
            <a:spLocks noGrp="1"/>
          </p:cNvSpPr>
          <p:nvPr>
            <p:ph idx="1"/>
          </p:nvPr>
        </p:nvSpPr>
        <p:spPr>
          <a:xfrm>
            <a:off x="457200" y="990603"/>
            <a:ext cx="3048000" cy="5105399"/>
          </a:xfrm>
        </p:spPr>
        <p:txBody>
          <a:bodyPr>
            <a:normAutofit fontScale="70000" lnSpcReduction="20000"/>
          </a:bodyPr>
          <a:lstStyle/>
          <a:p>
            <a:pPr>
              <a:buFontTx/>
              <a:buNone/>
            </a:pPr>
            <a:r>
              <a:rPr lang="en-US" altLang="en-US" dirty="0"/>
              <a:t>Minutes         Defective</a:t>
            </a:r>
          </a:p>
          <a:p>
            <a:pPr>
              <a:buFontTx/>
              <a:buNone/>
            </a:pPr>
            <a:r>
              <a:rPr lang="en-US" altLang="en-US" dirty="0"/>
              <a:t>Cooking	             Pies</a:t>
            </a:r>
          </a:p>
          <a:p>
            <a:pPr>
              <a:buFontTx/>
              <a:buNone/>
            </a:pPr>
            <a:r>
              <a:rPr lang="en-US" altLang="en-US" dirty="0"/>
              <a:t>10			1</a:t>
            </a:r>
          </a:p>
          <a:p>
            <a:pPr>
              <a:buFontTx/>
              <a:buNone/>
            </a:pPr>
            <a:r>
              <a:rPr lang="en-US" altLang="en-US" dirty="0"/>
              <a:t>45			8</a:t>
            </a:r>
          </a:p>
          <a:p>
            <a:pPr>
              <a:buFontTx/>
              <a:buNone/>
            </a:pPr>
            <a:r>
              <a:rPr lang="en-US" altLang="en-US" dirty="0"/>
              <a:t>30			5</a:t>
            </a:r>
          </a:p>
          <a:p>
            <a:pPr>
              <a:buFontTx/>
              <a:buNone/>
            </a:pPr>
            <a:r>
              <a:rPr lang="en-US" altLang="en-US" dirty="0"/>
              <a:t>75		            20</a:t>
            </a:r>
          </a:p>
          <a:p>
            <a:pPr>
              <a:buFontTx/>
              <a:buNone/>
            </a:pPr>
            <a:r>
              <a:rPr lang="en-US" altLang="en-US" dirty="0"/>
              <a:t>60		            14</a:t>
            </a:r>
          </a:p>
          <a:p>
            <a:pPr>
              <a:buFontTx/>
              <a:buNone/>
            </a:pPr>
            <a:r>
              <a:rPr lang="en-US" altLang="en-US" dirty="0"/>
              <a:t>20			4</a:t>
            </a:r>
          </a:p>
          <a:p>
            <a:pPr>
              <a:buFontTx/>
              <a:buNone/>
            </a:pPr>
            <a:r>
              <a:rPr lang="en-US" altLang="en-US" dirty="0"/>
              <a:t>25			6</a:t>
            </a:r>
          </a:p>
          <a:p>
            <a:pPr>
              <a:buFontTx/>
              <a:buNone/>
            </a:pPr>
            <a:endParaRPr lang="en-US" altLang="en-US" dirty="0"/>
          </a:p>
          <a:p>
            <a:pPr marL="0" indent="0">
              <a:buNone/>
            </a:pPr>
            <a:r>
              <a:rPr lang="en-US" altLang="en-US" sz="2900" dirty="0"/>
              <a:t>In this simple example, you can find the existing relationship without much difficulty but…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2857581394"/>
              </p:ext>
            </p:extLst>
          </p:nvPr>
        </p:nvGraphicFramePr>
        <p:xfrm>
          <a:off x="3963989" y="1206731"/>
          <a:ext cx="5180012" cy="3681413"/>
        </p:xfrm>
        <a:graphic>
          <a:graphicData uri="http://schemas.openxmlformats.org/presentationml/2006/ole">
            <mc:AlternateContent xmlns:mc="http://schemas.openxmlformats.org/markup-compatibility/2006">
              <mc:Choice xmlns:v="urn:schemas-microsoft-com:vml" Requires="v">
                <p:oleObj spid="_x0000_s860247" name="Chart" r:id="rId3" imgW="3391363" imgH="2410052" progId="Excel.Chart.8">
                  <p:embed/>
                </p:oleObj>
              </mc:Choice>
              <mc:Fallback>
                <p:oleObj name="Chart" r:id="rId3" imgW="3391363" imgH="2410052" progId="Excel.Chart.8">
                  <p:embed/>
                  <p:pic>
                    <p:nvPicPr>
                      <p:cNvPr id="921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989" y="1206731"/>
                        <a:ext cx="5180012" cy="3681413"/>
                      </a:xfrm>
                      <a:prstGeom prst="rect">
                        <a:avLst/>
                      </a:prstGeom>
                    </p:spPr>
                  </p:pic>
                </p:oleObj>
              </mc:Fallback>
            </mc:AlternateContent>
          </a:graphicData>
        </a:graphic>
      </p:graphicFrame>
      <p:sp>
        <p:nvSpPr>
          <p:cNvPr id="7" name="Text Box 7"/>
          <p:cNvSpPr txBox="1">
            <a:spLocks noChangeArrowheads="1"/>
          </p:cNvSpPr>
          <p:nvPr/>
        </p:nvSpPr>
        <p:spPr bwMode="auto">
          <a:xfrm>
            <a:off x="5105400" y="4788129"/>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Time Cooking (minutes)</a:t>
            </a:r>
          </a:p>
        </p:txBody>
      </p:sp>
      <p:sp>
        <p:nvSpPr>
          <p:cNvPr id="8" name="Text Box 8"/>
          <p:cNvSpPr txBox="1">
            <a:spLocks noChangeArrowheads="1"/>
          </p:cNvSpPr>
          <p:nvPr/>
        </p:nvSpPr>
        <p:spPr bwMode="auto">
          <a:xfrm rot="16212403">
            <a:off x="2171487" y="2927063"/>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Defective Pizzas</a:t>
            </a:r>
          </a:p>
        </p:txBody>
      </p:sp>
      <p:sp>
        <p:nvSpPr>
          <p:cNvPr id="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0879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Flowchart</a:t>
            </a:r>
          </a:p>
        </p:txBody>
      </p:sp>
      <p:sp>
        <p:nvSpPr>
          <p:cNvPr id="16" name="Content Placeholder 15"/>
          <p:cNvSpPr>
            <a:spLocks noGrp="1"/>
          </p:cNvSpPr>
          <p:nvPr>
            <p:ph idx="1"/>
          </p:nvPr>
        </p:nvSpPr>
        <p:spPr>
          <a:xfrm>
            <a:off x="457200" y="1384189"/>
            <a:ext cx="8229600" cy="578611"/>
          </a:xfrm>
        </p:spPr>
        <p:txBody>
          <a:bodyPr>
            <a:normAutofit lnSpcReduction="10000"/>
          </a:bodyPr>
          <a:lstStyle/>
          <a:p>
            <a:pPr marL="0" indent="0">
              <a:buNone/>
            </a:pPr>
            <a:r>
              <a:rPr lang="en-US" altLang="en-US" dirty="0"/>
              <a:t>A graphical picture of a PROCESS</a:t>
            </a:r>
          </a:p>
          <a:p>
            <a:pPr>
              <a:buFontTx/>
              <a:buNone/>
            </a:pPr>
            <a:endParaRPr lang="en-US" alt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52</a:t>
            </a:fld>
            <a:endParaRPr lang="en-US" altLang="en-US"/>
          </a:p>
        </p:txBody>
      </p:sp>
      <p:sp>
        <p:nvSpPr>
          <p:cNvPr id="8" name="Text Box 5"/>
          <p:cNvSpPr txBox="1">
            <a:spLocks noChangeArrowheads="1"/>
          </p:cNvSpPr>
          <p:nvPr/>
        </p:nvSpPr>
        <p:spPr bwMode="auto">
          <a:xfrm>
            <a:off x="1066800" y="2933700"/>
            <a:ext cx="175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a:t>Process</a:t>
            </a:r>
          </a:p>
        </p:txBody>
      </p:sp>
      <p:sp>
        <p:nvSpPr>
          <p:cNvPr id="13" name="Text Box 10"/>
          <p:cNvSpPr txBox="1">
            <a:spLocks noChangeArrowheads="1"/>
          </p:cNvSpPr>
          <p:nvPr/>
        </p:nvSpPr>
        <p:spPr bwMode="auto">
          <a:xfrm>
            <a:off x="3886200" y="2961006"/>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t>Decision</a:t>
            </a:r>
          </a:p>
        </p:txBody>
      </p:sp>
      <p:sp>
        <p:nvSpPr>
          <p:cNvPr id="14" name="Line 11"/>
          <p:cNvSpPr>
            <a:spLocks noChangeShapeType="1"/>
          </p:cNvSpPr>
          <p:nvPr/>
        </p:nvSpPr>
        <p:spPr bwMode="auto">
          <a:xfrm>
            <a:off x="5943600" y="46101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2"/>
          <p:cNvSpPr txBox="1">
            <a:spLocks noChangeArrowheads="1"/>
          </p:cNvSpPr>
          <p:nvPr/>
        </p:nvSpPr>
        <p:spPr bwMode="auto">
          <a:xfrm>
            <a:off x="5791200" y="392430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The process flow</a:t>
            </a:r>
          </a:p>
        </p:txBody>
      </p:sp>
      <p:sp>
        <p:nvSpPr>
          <p:cNvPr id="17" name="Diamond 16"/>
          <p:cNvSpPr/>
          <p:nvPr/>
        </p:nvSpPr>
        <p:spPr>
          <a:xfrm>
            <a:off x="3788229" y="3581400"/>
            <a:ext cx="1676400" cy="15240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088571" y="3689022"/>
            <a:ext cx="2057400" cy="1181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240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Fishbone Diagram</a:t>
            </a:r>
          </a:p>
        </p:txBody>
      </p:sp>
      <p:sp>
        <p:nvSpPr>
          <p:cNvPr id="3" name="Content Placeholder 2"/>
          <p:cNvSpPr>
            <a:spLocks noGrp="1"/>
          </p:cNvSpPr>
          <p:nvPr>
            <p:ph idx="1"/>
          </p:nvPr>
        </p:nvSpPr>
        <p:spPr>
          <a:xfrm>
            <a:off x="457200" y="990603"/>
            <a:ext cx="8382000" cy="835025"/>
          </a:xfrm>
        </p:spPr>
        <p:txBody>
          <a:bodyPr>
            <a:normAutofit/>
          </a:bodyPr>
          <a:lstStyle/>
          <a:p>
            <a:pPr marL="0" indent="0">
              <a:buNone/>
            </a:pPr>
            <a:r>
              <a:rPr lang="en-US" sz="2800" b="1" dirty="0"/>
              <a:t>Problem</a:t>
            </a:r>
            <a:r>
              <a:rPr lang="en-US" sz="2800" dirty="0"/>
              <a:t>: </a:t>
            </a:r>
            <a:r>
              <a:rPr lang="en-US" altLang="en-US" sz="2800" dirty="0"/>
              <a:t>High Inventory Shrinkage at local Drug Store</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53</a:t>
            </a:fld>
            <a:endParaRPr lang="en-US" altLang="en-US"/>
          </a:p>
        </p:txBody>
      </p:sp>
      <p:sp>
        <p:nvSpPr>
          <p:cNvPr id="16" name="Rectangle 5"/>
          <p:cNvSpPr>
            <a:spLocks noChangeArrowheads="1"/>
          </p:cNvSpPr>
          <p:nvPr/>
        </p:nvSpPr>
        <p:spPr bwMode="auto">
          <a:xfrm>
            <a:off x="1143000" y="3657600"/>
            <a:ext cx="1676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b="1" dirty="0"/>
              <a:t>Shrinkage</a:t>
            </a:r>
          </a:p>
        </p:txBody>
      </p:sp>
      <p:sp>
        <p:nvSpPr>
          <p:cNvPr id="17" name="Line 6"/>
          <p:cNvSpPr>
            <a:spLocks noChangeShapeType="1"/>
          </p:cNvSpPr>
          <p:nvPr/>
        </p:nvSpPr>
        <p:spPr bwMode="auto">
          <a:xfrm>
            <a:off x="2819400" y="4038600"/>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18" name="Rectangle 7"/>
          <p:cNvSpPr>
            <a:spLocks noChangeArrowheads="1"/>
          </p:cNvSpPr>
          <p:nvPr/>
        </p:nvSpPr>
        <p:spPr bwMode="auto">
          <a:xfrm>
            <a:off x="5257800" y="57912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Shoplifters</a:t>
            </a:r>
          </a:p>
        </p:txBody>
      </p:sp>
      <p:sp>
        <p:nvSpPr>
          <p:cNvPr id="20" name="Line 9"/>
          <p:cNvSpPr>
            <a:spLocks noChangeShapeType="1"/>
          </p:cNvSpPr>
          <p:nvPr/>
        </p:nvSpPr>
        <p:spPr bwMode="auto">
          <a:xfrm>
            <a:off x="3124200" y="4038600"/>
            <a:ext cx="28956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1" name="Text Box 10"/>
          <p:cNvSpPr txBox="1">
            <a:spLocks noChangeArrowheads="1"/>
          </p:cNvSpPr>
          <p:nvPr/>
        </p:nvSpPr>
        <p:spPr bwMode="auto">
          <a:xfrm>
            <a:off x="4191000" y="4343403"/>
            <a:ext cx="2743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Anti-theft tags poorly designed</a:t>
            </a:r>
          </a:p>
        </p:txBody>
      </p:sp>
      <p:sp>
        <p:nvSpPr>
          <p:cNvPr id="22" name="Text Box 11"/>
          <p:cNvSpPr txBox="1">
            <a:spLocks noChangeArrowheads="1"/>
          </p:cNvSpPr>
          <p:nvPr/>
        </p:nvSpPr>
        <p:spPr bwMode="auto">
          <a:xfrm>
            <a:off x="1219200" y="4567536"/>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Expensive merchandise out in the open</a:t>
            </a:r>
          </a:p>
        </p:txBody>
      </p:sp>
      <p:sp>
        <p:nvSpPr>
          <p:cNvPr id="23" name="Line 12"/>
          <p:cNvSpPr>
            <a:spLocks noChangeShapeType="1"/>
          </p:cNvSpPr>
          <p:nvPr/>
        </p:nvSpPr>
        <p:spPr bwMode="auto">
          <a:xfrm flipH="1">
            <a:off x="1295400" y="4800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4" name="Line 13"/>
          <p:cNvSpPr>
            <a:spLocks noChangeShapeType="1"/>
          </p:cNvSpPr>
          <p:nvPr/>
        </p:nvSpPr>
        <p:spPr bwMode="auto">
          <a:xfrm flipH="1">
            <a:off x="3657600" y="4343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5" name="Text Box 14"/>
          <p:cNvSpPr txBox="1">
            <a:spLocks noChangeArrowheads="1"/>
          </p:cNvSpPr>
          <p:nvPr/>
        </p:nvSpPr>
        <p:spPr bwMode="auto">
          <a:xfrm>
            <a:off x="2057400" y="5326816"/>
            <a:ext cx="289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No security/ surveillance</a:t>
            </a:r>
          </a:p>
        </p:txBody>
      </p:sp>
      <p:sp>
        <p:nvSpPr>
          <p:cNvPr id="26" name="Line 15"/>
          <p:cNvSpPr>
            <a:spLocks noChangeShapeType="1"/>
          </p:cNvSpPr>
          <p:nvPr/>
        </p:nvSpPr>
        <p:spPr bwMode="auto">
          <a:xfrm flipV="1">
            <a:off x="2133600" y="53340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dirty="0"/>
          </a:p>
        </p:txBody>
      </p:sp>
      <p:sp>
        <p:nvSpPr>
          <p:cNvPr id="27" name="Line 16"/>
          <p:cNvSpPr>
            <a:spLocks noChangeShapeType="1"/>
          </p:cNvSpPr>
          <p:nvPr/>
        </p:nvSpPr>
        <p:spPr bwMode="auto">
          <a:xfrm flipV="1">
            <a:off x="3124200" y="2286000"/>
            <a:ext cx="30480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8" name="Rectangle 18"/>
          <p:cNvSpPr>
            <a:spLocks noChangeArrowheads="1"/>
          </p:cNvSpPr>
          <p:nvPr/>
        </p:nvSpPr>
        <p:spPr bwMode="auto">
          <a:xfrm>
            <a:off x="5334000" y="19050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dirty="0"/>
              <a:t>Employee</a:t>
            </a:r>
          </a:p>
        </p:txBody>
      </p:sp>
      <p:sp>
        <p:nvSpPr>
          <p:cNvPr id="30" name="Text Box 20"/>
          <p:cNvSpPr txBox="1">
            <a:spLocks noChangeArrowheads="1"/>
          </p:cNvSpPr>
          <p:nvPr/>
        </p:nvSpPr>
        <p:spPr bwMode="auto">
          <a:xfrm>
            <a:off x="3352800" y="2209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Attitude</a:t>
            </a:r>
          </a:p>
        </p:txBody>
      </p:sp>
      <p:sp>
        <p:nvSpPr>
          <p:cNvPr id="31" name="Text Box 21"/>
          <p:cNvSpPr txBox="1">
            <a:spLocks noChangeArrowheads="1"/>
          </p:cNvSpPr>
          <p:nvPr/>
        </p:nvSpPr>
        <p:spPr bwMode="auto">
          <a:xfrm>
            <a:off x="2590800" y="2863852"/>
            <a:ext cx="1447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New Trainee</a:t>
            </a:r>
          </a:p>
        </p:txBody>
      </p:sp>
      <p:sp>
        <p:nvSpPr>
          <p:cNvPr id="32" name="Text Box 22"/>
          <p:cNvSpPr txBox="1">
            <a:spLocks noChangeArrowheads="1"/>
          </p:cNvSpPr>
          <p:nvPr/>
        </p:nvSpPr>
        <p:spPr bwMode="auto">
          <a:xfrm>
            <a:off x="6934200" y="2590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Training</a:t>
            </a:r>
          </a:p>
        </p:txBody>
      </p:sp>
      <p:sp>
        <p:nvSpPr>
          <p:cNvPr id="33" name="Line 25"/>
          <p:cNvSpPr>
            <a:spLocks noChangeShapeType="1"/>
          </p:cNvSpPr>
          <p:nvPr/>
        </p:nvSpPr>
        <p:spPr bwMode="auto">
          <a:xfrm>
            <a:off x="3276600" y="2590800"/>
            <a:ext cx="236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4" name="Line 26"/>
          <p:cNvSpPr>
            <a:spLocks noChangeShapeType="1"/>
          </p:cNvSpPr>
          <p:nvPr/>
        </p:nvSpPr>
        <p:spPr bwMode="auto">
          <a:xfrm>
            <a:off x="2590800" y="32004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5" name="Line 28"/>
          <p:cNvSpPr>
            <a:spLocks noChangeShapeType="1"/>
          </p:cNvSpPr>
          <p:nvPr/>
        </p:nvSpPr>
        <p:spPr bwMode="auto">
          <a:xfrm flipH="1">
            <a:off x="5105400" y="2895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6" name="Line 29"/>
          <p:cNvSpPr>
            <a:spLocks noChangeShapeType="1"/>
          </p:cNvSpPr>
          <p:nvPr/>
        </p:nvSpPr>
        <p:spPr bwMode="auto">
          <a:xfrm>
            <a:off x="5562600" y="28956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7" name="Line 30"/>
          <p:cNvSpPr>
            <a:spLocks noChangeShapeType="1"/>
          </p:cNvSpPr>
          <p:nvPr/>
        </p:nvSpPr>
        <p:spPr bwMode="auto">
          <a:xfrm>
            <a:off x="7315200" y="2895600"/>
            <a:ext cx="914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8" name="Text Box 31"/>
          <p:cNvSpPr txBox="1">
            <a:spLocks noChangeArrowheads="1"/>
          </p:cNvSpPr>
          <p:nvPr/>
        </p:nvSpPr>
        <p:spPr bwMode="auto">
          <a:xfrm>
            <a:off x="5179787" y="3200403"/>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Benefits</a:t>
            </a:r>
          </a:p>
        </p:txBody>
      </p:sp>
      <p:sp>
        <p:nvSpPr>
          <p:cNvPr id="39" name="Text Box 32"/>
          <p:cNvSpPr txBox="1">
            <a:spLocks noChangeArrowheads="1"/>
          </p:cNvSpPr>
          <p:nvPr/>
        </p:nvSpPr>
        <p:spPr bwMode="auto">
          <a:xfrm>
            <a:off x="6785429" y="3181551"/>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Practices</a:t>
            </a:r>
          </a:p>
        </p:txBody>
      </p:sp>
      <p:sp>
        <p:nvSpPr>
          <p:cNvPr id="2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47147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Control Chart</a:t>
            </a:r>
          </a:p>
        </p:txBody>
      </p:sp>
      <p:sp>
        <p:nvSpPr>
          <p:cNvPr id="3" name="Content Placeholder 2"/>
          <p:cNvSpPr>
            <a:spLocks noGrp="1"/>
          </p:cNvSpPr>
          <p:nvPr>
            <p:ph idx="1"/>
          </p:nvPr>
        </p:nvSpPr>
        <p:spPr/>
        <p:txBody>
          <a:bodyPr>
            <a:normAutofit/>
          </a:bodyPr>
          <a:lstStyle/>
          <a:p>
            <a:pPr marL="0" indent="0">
              <a:lnSpc>
                <a:spcPct val="150000"/>
              </a:lnSpc>
              <a:spcBef>
                <a:spcPct val="50000"/>
              </a:spcBef>
              <a:buNone/>
            </a:pPr>
            <a:r>
              <a:rPr lang="en-US" altLang="en-US" sz="2800" dirty="0"/>
              <a:t>Pizza Hut Management wants to get in on the control chart action</a:t>
            </a:r>
          </a:p>
          <a:p>
            <a:pPr>
              <a:lnSpc>
                <a:spcPct val="150000"/>
              </a:lnSpc>
              <a:spcBef>
                <a:spcPct val="50000"/>
              </a:spcBef>
            </a:pPr>
            <a:r>
              <a:rPr lang="en-US" altLang="en-US" sz="2800" dirty="0"/>
              <a:t>Average Diameter = 16 inches</a:t>
            </a:r>
          </a:p>
          <a:p>
            <a:pPr>
              <a:lnSpc>
                <a:spcPct val="150000"/>
              </a:lnSpc>
              <a:spcBef>
                <a:spcPct val="50000"/>
              </a:spcBef>
            </a:pPr>
            <a:r>
              <a:rPr lang="en-US" altLang="en-US" sz="2800" dirty="0"/>
              <a:t>Upper Limit = 17 inches</a:t>
            </a:r>
          </a:p>
          <a:p>
            <a:pPr>
              <a:lnSpc>
                <a:spcPct val="150000"/>
              </a:lnSpc>
              <a:spcBef>
                <a:spcPct val="50000"/>
              </a:spcBef>
            </a:pPr>
            <a:r>
              <a:rPr lang="en-US" altLang="en-US" sz="2800" dirty="0"/>
              <a:t>Lower Limit = 15 inches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2981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Control Chart</a:t>
            </a:r>
          </a:p>
        </p:txBody>
      </p:sp>
      <p:sp>
        <p:nvSpPr>
          <p:cNvPr id="3" name="Content Placeholder 2"/>
          <p:cNvSpPr>
            <a:spLocks noGrp="1"/>
          </p:cNvSpPr>
          <p:nvPr>
            <p:ph idx="1"/>
          </p:nvPr>
        </p:nvSpPr>
        <p:spPr>
          <a:xfrm>
            <a:off x="419101" y="943207"/>
            <a:ext cx="8267700" cy="966560"/>
          </a:xfrm>
        </p:spPr>
        <p:txBody>
          <a:bodyPr/>
          <a:lstStyle/>
          <a:p>
            <a:r>
              <a:rPr lang="en-US" dirty="0"/>
              <a:t>What do you interpret from this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55</a:t>
            </a:fld>
            <a:endParaRPr lang="en-US" altLang="en-US"/>
          </a:p>
        </p:txBody>
      </p:sp>
      <p:sp>
        <p:nvSpPr>
          <p:cNvPr id="7" name="Rectangle 3"/>
          <p:cNvSpPr txBox="1">
            <a:spLocks noChangeArrowheads="1"/>
          </p:cNvSpPr>
          <p:nvPr/>
        </p:nvSpPr>
        <p:spPr bwMode="auto">
          <a:xfrm>
            <a:off x="609600" y="1954215"/>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sz="2000" dirty="0"/>
              <a:t>Upper Limit</a:t>
            </a:r>
          </a:p>
          <a:p>
            <a:pPr>
              <a:lnSpc>
                <a:spcPct val="90000"/>
              </a:lnSpc>
              <a:buFontTx/>
              <a:buNone/>
            </a:pPr>
            <a:r>
              <a:rPr lang="en-US" altLang="en-US" sz="2400" dirty="0"/>
              <a:t>17 inches</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sz="2000" dirty="0"/>
          </a:p>
          <a:p>
            <a:pPr>
              <a:lnSpc>
                <a:spcPct val="90000"/>
              </a:lnSpc>
              <a:buFontTx/>
              <a:buNone/>
            </a:pPr>
            <a:r>
              <a:rPr lang="en-US" altLang="en-US" sz="2000" dirty="0"/>
              <a:t>Lower Limit</a:t>
            </a:r>
          </a:p>
          <a:p>
            <a:pPr>
              <a:lnSpc>
                <a:spcPct val="90000"/>
              </a:lnSpc>
              <a:buFontTx/>
              <a:buNone/>
            </a:pPr>
            <a:r>
              <a:rPr lang="en-US" altLang="en-US" sz="2000" dirty="0"/>
              <a:t>15 Inches</a:t>
            </a:r>
          </a:p>
        </p:txBody>
      </p:sp>
      <p:sp>
        <p:nvSpPr>
          <p:cNvPr id="8" name="Line 4"/>
          <p:cNvSpPr>
            <a:spLocks noChangeShapeType="1"/>
          </p:cNvSpPr>
          <p:nvPr/>
        </p:nvSpPr>
        <p:spPr bwMode="auto">
          <a:xfrm flipV="1">
            <a:off x="3200400" y="2030415"/>
            <a:ext cx="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5"/>
          <p:cNvSpPr>
            <a:spLocks noChangeShapeType="1"/>
          </p:cNvSpPr>
          <p:nvPr/>
        </p:nvSpPr>
        <p:spPr bwMode="auto">
          <a:xfrm>
            <a:off x="3200400" y="2030415"/>
            <a:ext cx="5334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6"/>
          <p:cNvSpPr>
            <a:spLocks noChangeShapeType="1"/>
          </p:cNvSpPr>
          <p:nvPr/>
        </p:nvSpPr>
        <p:spPr bwMode="auto">
          <a:xfrm>
            <a:off x="3200400" y="5535615"/>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Line 7"/>
          <p:cNvSpPr>
            <a:spLocks noChangeShapeType="1"/>
          </p:cNvSpPr>
          <p:nvPr/>
        </p:nvSpPr>
        <p:spPr bwMode="auto">
          <a:xfrm>
            <a:off x="3200400" y="5688015"/>
            <a:ext cx="5334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8"/>
          <p:cNvSpPr>
            <a:spLocks noChangeShapeType="1"/>
          </p:cNvSpPr>
          <p:nvPr/>
        </p:nvSpPr>
        <p:spPr bwMode="auto">
          <a:xfrm>
            <a:off x="8534400" y="203041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9"/>
          <p:cNvSpPr>
            <a:spLocks noChangeShapeType="1"/>
          </p:cNvSpPr>
          <p:nvPr/>
        </p:nvSpPr>
        <p:spPr bwMode="auto">
          <a:xfrm flipH="1">
            <a:off x="3200400" y="3859215"/>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0"/>
          <p:cNvSpPr>
            <a:spLocks noChangeShapeType="1"/>
          </p:cNvSpPr>
          <p:nvPr/>
        </p:nvSpPr>
        <p:spPr bwMode="auto">
          <a:xfrm>
            <a:off x="3200400" y="5230815"/>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AutoShape 11"/>
          <p:cNvSpPr>
            <a:spLocks noChangeArrowheads="1"/>
          </p:cNvSpPr>
          <p:nvPr/>
        </p:nvSpPr>
        <p:spPr bwMode="auto">
          <a:xfrm>
            <a:off x="327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p>
        </p:txBody>
      </p:sp>
      <p:sp>
        <p:nvSpPr>
          <p:cNvPr id="16" name="AutoShape 12"/>
          <p:cNvSpPr>
            <a:spLocks noChangeArrowheads="1"/>
          </p:cNvSpPr>
          <p:nvPr/>
        </p:nvSpPr>
        <p:spPr bwMode="auto">
          <a:xfrm>
            <a:off x="3657600" y="4240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3"/>
          <p:cNvSpPr>
            <a:spLocks noChangeArrowheads="1"/>
          </p:cNvSpPr>
          <p:nvPr/>
        </p:nvSpPr>
        <p:spPr bwMode="auto">
          <a:xfrm>
            <a:off x="4038600" y="3783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4"/>
          <p:cNvSpPr>
            <a:spLocks noChangeArrowheads="1"/>
          </p:cNvSpPr>
          <p:nvPr/>
        </p:nvSpPr>
        <p:spPr bwMode="auto">
          <a:xfrm>
            <a:off x="4419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5"/>
          <p:cNvSpPr>
            <a:spLocks noChangeArrowheads="1"/>
          </p:cNvSpPr>
          <p:nvPr/>
        </p:nvSpPr>
        <p:spPr bwMode="auto">
          <a:xfrm>
            <a:off x="4800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6"/>
          <p:cNvSpPr>
            <a:spLocks noChangeArrowheads="1"/>
          </p:cNvSpPr>
          <p:nvPr/>
        </p:nvSpPr>
        <p:spPr bwMode="auto">
          <a:xfrm>
            <a:off x="5181600" y="3554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17"/>
          <p:cNvSpPr>
            <a:spLocks noChangeArrowheads="1"/>
          </p:cNvSpPr>
          <p:nvPr/>
        </p:nvSpPr>
        <p:spPr bwMode="auto">
          <a:xfrm>
            <a:off x="5562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18"/>
          <p:cNvSpPr>
            <a:spLocks noChangeArrowheads="1"/>
          </p:cNvSpPr>
          <p:nvPr/>
        </p:nvSpPr>
        <p:spPr bwMode="auto">
          <a:xfrm>
            <a:off x="5943600" y="3402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19"/>
          <p:cNvSpPr>
            <a:spLocks noChangeArrowheads="1"/>
          </p:cNvSpPr>
          <p:nvPr/>
        </p:nvSpPr>
        <p:spPr bwMode="auto">
          <a:xfrm>
            <a:off x="6324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0"/>
          <p:cNvSpPr>
            <a:spLocks noChangeArrowheads="1"/>
          </p:cNvSpPr>
          <p:nvPr/>
        </p:nvSpPr>
        <p:spPr bwMode="auto">
          <a:xfrm>
            <a:off x="6705600" y="5992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1"/>
          <p:cNvSpPr>
            <a:spLocks noChangeArrowheads="1"/>
          </p:cNvSpPr>
          <p:nvPr/>
        </p:nvSpPr>
        <p:spPr bwMode="auto">
          <a:xfrm>
            <a:off x="708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22"/>
          <p:cNvSpPr>
            <a:spLocks noChangeArrowheads="1"/>
          </p:cNvSpPr>
          <p:nvPr/>
        </p:nvSpPr>
        <p:spPr bwMode="auto">
          <a:xfrm>
            <a:off x="7467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23"/>
          <p:cNvSpPr>
            <a:spLocks noChangeArrowheads="1"/>
          </p:cNvSpPr>
          <p:nvPr/>
        </p:nvSpPr>
        <p:spPr bwMode="auto">
          <a:xfrm>
            <a:off x="7848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24"/>
          <p:cNvSpPr>
            <a:spLocks noChangeArrowheads="1"/>
          </p:cNvSpPr>
          <p:nvPr/>
        </p:nvSpPr>
        <p:spPr bwMode="auto">
          <a:xfrm>
            <a:off x="8229600" y="3859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flipV="1">
            <a:off x="5029200" y="6069015"/>
            <a:ext cx="1524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Text Box 26"/>
          <p:cNvSpPr txBox="1">
            <a:spLocks noChangeArrowheads="1"/>
          </p:cNvSpPr>
          <p:nvPr/>
        </p:nvSpPr>
        <p:spPr bwMode="auto">
          <a:xfrm>
            <a:off x="3810000" y="6053141"/>
            <a:ext cx="1752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Small Pie</a:t>
            </a:r>
          </a:p>
        </p:txBody>
      </p:sp>
      <p:sp>
        <p:nvSpPr>
          <p:cNvPr id="31" name="Line 27"/>
          <p:cNvSpPr>
            <a:spLocks noChangeShapeType="1"/>
          </p:cNvSpPr>
          <p:nvPr/>
        </p:nvSpPr>
        <p:spPr bwMode="auto">
          <a:xfrm flipV="1">
            <a:off x="2362200" y="2030415"/>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28"/>
          <p:cNvSpPr>
            <a:spLocks noChangeShapeType="1"/>
          </p:cNvSpPr>
          <p:nvPr/>
        </p:nvSpPr>
        <p:spPr bwMode="auto">
          <a:xfrm>
            <a:off x="2438400" y="5383215"/>
            <a:ext cx="609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29"/>
          <p:cNvSpPr txBox="1">
            <a:spLocks noChangeArrowheads="1"/>
          </p:cNvSpPr>
          <p:nvPr/>
        </p:nvSpPr>
        <p:spPr bwMode="auto">
          <a:xfrm>
            <a:off x="2667000" y="3554415"/>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X</a:t>
            </a:r>
          </a:p>
        </p:txBody>
      </p:sp>
      <p:sp>
        <p:nvSpPr>
          <p:cNvPr id="34" name="Line 30"/>
          <p:cNvSpPr>
            <a:spLocks noChangeShapeType="1"/>
          </p:cNvSpPr>
          <p:nvPr/>
        </p:nvSpPr>
        <p:spPr bwMode="auto">
          <a:xfrm>
            <a:off x="2743200" y="363061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31"/>
          <p:cNvSpPr txBox="1">
            <a:spLocks noChangeArrowheads="1"/>
          </p:cNvSpPr>
          <p:nvPr/>
        </p:nvSpPr>
        <p:spPr bwMode="auto">
          <a:xfrm>
            <a:off x="1219200" y="3630617"/>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16 inches=</a:t>
            </a:r>
          </a:p>
        </p:txBody>
      </p:sp>
      <p:sp>
        <p:nvSpPr>
          <p:cNvPr id="3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3075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Analytical Tools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dirty="0"/>
              <a:t>Run Charts</a:t>
            </a:r>
          </a:p>
          <a:p>
            <a:pPr marL="514350" indent="-514350">
              <a:buFont typeface="+mj-lt"/>
              <a:buAutoNum type="arabicPeriod"/>
            </a:pPr>
            <a:r>
              <a:rPr lang="en-IN" dirty="0"/>
              <a:t>DOE</a:t>
            </a:r>
          </a:p>
          <a:p>
            <a:pPr marL="514350" indent="-514350">
              <a:buFont typeface="+mj-lt"/>
              <a:buAutoNum type="arabicPeriod"/>
            </a:pPr>
            <a:r>
              <a:rPr lang="en-IN" dirty="0"/>
              <a:t>Mind Map</a:t>
            </a:r>
          </a:p>
          <a:p>
            <a:pPr marL="514350" indent="-514350">
              <a:buFont typeface="+mj-lt"/>
              <a:buAutoNum type="arabicPeriod"/>
            </a:pPr>
            <a:r>
              <a:rPr lang="en-IN" dirty="0"/>
              <a:t>PESTLE</a:t>
            </a:r>
          </a:p>
          <a:p>
            <a:pPr marL="514350" indent="-514350">
              <a:buFont typeface="+mj-lt"/>
              <a:buAutoNum type="arabicPeriod"/>
            </a:pPr>
            <a:r>
              <a:rPr lang="en-IN" dirty="0"/>
              <a:t>QFD</a:t>
            </a:r>
          </a:p>
          <a:p>
            <a:pPr marL="514350" indent="-514350">
              <a:buFont typeface="+mj-lt"/>
              <a:buAutoNum type="arabicPeriod"/>
            </a:pPr>
            <a:r>
              <a:rPr lang="en-IN" dirty="0"/>
              <a:t>Value Stream Mapping</a:t>
            </a:r>
          </a:p>
          <a:p>
            <a:pPr marL="514350" indent="-514350">
              <a:buFont typeface="+mj-lt"/>
              <a:buAutoNum type="arabicPeriod"/>
            </a:pPr>
            <a:r>
              <a:rPr lang="en-IN" dirty="0"/>
              <a:t>Value Chain Analysis</a:t>
            </a:r>
          </a:p>
          <a:p>
            <a:pPr marL="514350" indent="-514350">
              <a:buFont typeface="+mj-lt"/>
              <a:buAutoNum type="arabicPeriod"/>
            </a:pPr>
            <a:r>
              <a:rPr lang="en-IN" dirty="0"/>
              <a:t>Variance Analysis</a:t>
            </a:r>
          </a:p>
          <a:p>
            <a:pPr marL="514350" indent="-514350">
              <a:buFont typeface="+mj-lt"/>
              <a:buAutoNum type="arabicPeriod"/>
            </a:pPr>
            <a:r>
              <a:rPr lang="en-IN" dirty="0"/>
              <a:t>What if Scenario Analysis</a:t>
            </a:r>
          </a:p>
          <a:p>
            <a:pPr marL="514350" indent="-514350">
              <a:buFont typeface="+mj-lt"/>
              <a:buAutoNum type="arabicPeriod"/>
            </a:pPr>
            <a:r>
              <a:rPr lang="en-IN" dirty="0"/>
              <a:t>Decision Tree</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56</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935023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Run Charts</a:t>
            </a:r>
          </a:p>
        </p:txBody>
      </p:sp>
      <p:sp>
        <p:nvSpPr>
          <p:cNvPr id="51" name="Content Placeholder 50"/>
          <p:cNvSpPr>
            <a:spLocks noGrp="1"/>
          </p:cNvSpPr>
          <p:nvPr>
            <p:ph idx="1"/>
          </p:nvPr>
        </p:nvSpPr>
        <p:spPr>
          <a:xfrm>
            <a:off x="457200" y="990602"/>
            <a:ext cx="8458200" cy="730251"/>
          </a:xfrm>
        </p:spPr>
        <p:txBody>
          <a:bodyPr>
            <a:normAutofit fontScale="70000" lnSpcReduction="20000"/>
          </a:bodyPr>
          <a:lstStyle/>
          <a:p>
            <a:r>
              <a:rPr lang="en-US" dirty="0"/>
              <a:t>Pizza Hut counter.</a:t>
            </a:r>
          </a:p>
          <a:p>
            <a:r>
              <a:rPr lang="en-US" dirty="0"/>
              <a:t>What do you interpret from this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57</a:t>
            </a:fld>
            <a:endParaRPr lang="en-US" altLang="en-US"/>
          </a:p>
        </p:txBody>
      </p:sp>
      <p:sp>
        <p:nvSpPr>
          <p:cNvPr id="6" name="Line 47"/>
          <p:cNvSpPr>
            <a:spLocks noChangeShapeType="1"/>
          </p:cNvSpPr>
          <p:nvPr/>
        </p:nvSpPr>
        <p:spPr bwMode="auto">
          <a:xfrm>
            <a:off x="1905000" y="5486400"/>
            <a:ext cx="640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48"/>
          <p:cNvSpPr>
            <a:spLocks noChangeShapeType="1"/>
          </p:cNvSpPr>
          <p:nvPr/>
        </p:nvSpPr>
        <p:spPr bwMode="auto">
          <a:xfrm flipV="1">
            <a:off x="19050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Text Box 49"/>
          <p:cNvSpPr txBox="1">
            <a:spLocks noChangeArrowheads="1"/>
          </p:cNvSpPr>
          <p:nvPr/>
        </p:nvSpPr>
        <p:spPr bwMode="auto">
          <a:xfrm>
            <a:off x="1905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8 9 10 11 12 1 2 3 4</a:t>
            </a:r>
          </a:p>
        </p:txBody>
      </p:sp>
      <p:sp>
        <p:nvSpPr>
          <p:cNvPr id="9" name="Text Box 50"/>
          <p:cNvSpPr txBox="1">
            <a:spLocks noChangeArrowheads="1"/>
          </p:cNvSpPr>
          <p:nvPr/>
        </p:nvSpPr>
        <p:spPr bwMode="auto">
          <a:xfrm>
            <a:off x="3810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0" name="Text Box 51"/>
          <p:cNvSpPr txBox="1">
            <a:spLocks noChangeArrowheads="1"/>
          </p:cNvSpPr>
          <p:nvPr/>
        </p:nvSpPr>
        <p:spPr bwMode="auto">
          <a:xfrm>
            <a:off x="55626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1" name="Text Box 52"/>
          <p:cNvSpPr txBox="1">
            <a:spLocks noChangeArrowheads="1"/>
          </p:cNvSpPr>
          <p:nvPr/>
        </p:nvSpPr>
        <p:spPr bwMode="auto">
          <a:xfrm>
            <a:off x="2362200" y="5715003"/>
            <a:ext cx="1143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dirty="0"/>
              <a:t>PM- AM</a:t>
            </a:r>
          </a:p>
        </p:txBody>
      </p:sp>
      <p:sp>
        <p:nvSpPr>
          <p:cNvPr id="12" name="Text Box 53"/>
          <p:cNvSpPr txBox="1">
            <a:spLocks noChangeArrowheads="1"/>
          </p:cNvSpPr>
          <p:nvPr/>
        </p:nvSpPr>
        <p:spPr bwMode="auto">
          <a:xfrm>
            <a:off x="41910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3" name="Text Box 54"/>
          <p:cNvSpPr txBox="1">
            <a:spLocks noChangeArrowheads="1"/>
          </p:cNvSpPr>
          <p:nvPr/>
        </p:nvSpPr>
        <p:spPr bwMode="auto">
          <a:xfrm>
            <a:off x="58674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4" name="Text Box 55"/>
          <p:cNvSpPr txBox="1">
            <a:spLocks noChangeArrowheads="1"/>
          </p:cNvSpPr>
          <p:nvPr/>
        </p:nvSpPr>
        <p:spPr bwMode="auto">
          <a:xfrm>
            <a:off x="17526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1</a:t>
            </a:r>
          </a:p>
        </p:txBody>
      </p:sp>
      <p:sp>
        <p:nvSpPr>
          <p:cNvPr id="15" name="Text Box 57"/>
          <p:cNvSpPr txBox="1">
            <a:spLocks noChangeArrowheads="1"/>
          </p:cNvSpPr>
          <p:nvPr/>
        </p:nvSpPr>
        <p:spPr bwMode="auto">
          <a:xfrm>
            <a:off x="35814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2</a:t>
            </a:r>
          </a:p>
        </p:txBody>
      </p:sp>
      <p:sp>
        <p:nvSpPr>
          <p:cNvPr id="16" name="Text Box 58"/>
          <p:cNvSpPr txBox="1">
            <a:spLocks noChangeArrowheads="1"/>
          </p:cNvSpPr>
          <p:nvPr/>
        </p:nvSpPr>
        <p:spPr bwMode="auto">
          <a:xfrm>
            <a:off x="52578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3</a:t>
            </a:r>
          </a:p>
        </p:txBody>
      </p:sp>
      <p:sp>
        <p:nvSpPr>
          <p:cNvPr id="17" name="Text Box 59"/>
          <p:cNvSpPr txBox="1">
            <a:spLocks noChangeArrowheads="1"/>
          </p:cNvSpPr>
          <p:nvPr/>
        </p:nvSpPr>
        <p:spPr bwMode="auto">
          <a:xfrm rot="16200000">
            <a:off x="1232053" y="2194722"/>
            <a:ext cx="46166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endParaRPr lang="en-US" altLang="en-US"/>
          </a:p>
        </p:txBody>
      </p:sp>
      <p:sp>
        <p:nvSpPr>
          <p:cNvPr id="18" name="Text Box 60"/>
          <p:cNvSpPr txBox="1">
            <a:spLocks noChangeArrowheads="1"/>
          </p:cNvSpPr>
          <p:nvPr/>
        </p:nvSpPr>
        <p:spPr bwMode="auto">
          <a:xfrm rot="16202396">
            <a:off x="-148853" y="3462399"/>
            <a:ext cx="3877985" cy="38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square">
            <a:spAutoFit/>
          </a:bodyPr>
          <a:lstStyle/>
          <a:p>
            <a:pPr>
              <a:spcBef>
                <a:spcPts val="0"/>
              </a:spcBef>
            </a:pPr>
            <a:r>
              <a:rPr lang="en-US" altLang="en-US" sz="1200" dirty="0"/>
              <a:t>5 </a:t>
            </a:r>
          </a:p>
          <a:p>
            <a:pPr>
              <a:spcBef>
                <a:spcPts val="0"/>
              </a:spcBef>
            </a:pPr>
            <a:r>
              <a:rPr lang="en-US" altLang="en-US" sz="1200" dirty="0"/>
              <a:t>10 15 20 25 30 35 40 45 50 55 60 65 70 75 80 85 90 95 100</a:t>
            </a:r>
          </a:p>
        </p:txBody>
      </p:sp>
      <p:sp>
        <p:nvSpPr>
          <p:cNvPr id="19" name="Line 61"/>
          <p:cNvSpPr>
            <a:spLocks noChangeShapeType="1"/>
          </p:cNvSpPr>
          <p:nvPr/>
        </p:nvSpPr>
        <p:spPr bwMode="auto">
          <a:xfrm flipV="1">
            <a:off x="37338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62"/>
          <p:cNvSpPr>
            <a:spLocks noChangeShapeType="1"/>
          </p:cNvSpPr>
          <p:nvPr/>
        </p:nvSpPr>
        <p:spPr bwMode="auto">
          <a:xfrm flipV="1">
            <a:off x="55626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63"/>
          <p:cNvSpPr>
            <a:spLocks noChangeShapeType="1"/>
          </p:cNvSpPr>
          <p:nvPr/>
        </p:nvSpPr>
        <p:spPr bwMode="auto">
          <a:xfrm flipV="1">
            <a:off x="73914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AutoShape 64"/>
          <p:cNvSpPr>
            <a:spLocks noChangeArrowheads="1"/>
          </p:cNvSpPr>
          <p:nvPr/>
        </p:nvSpPr>
        <p:spPr bwMode="auto">
          <a:xfrm>
            <a:off x="1981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3" name="Text Box 65"/>
          <p:cNvSpPr txBox="1">
            <a:spLocks noChangeArrowheads="1"/>
          </p:cNvSpPr>
          <p:nvPr/>
        </p:nvSpPr>
        <p:spPr bwMode="auto">
          <a:xfrm>
            <a:off x="530879" y="3276602"/>
            <a:ext cx="1104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Slices/hour</a:t>
            </a:r>
          </a:p>
        </p:txBody>
      </p:sp>
      <p:sp>
        <p:nvSpPr>
          <p:cNvPr id="24" name="Text Box 66"/>
          <p:cNvSpPr txBox="1">
            <a:spLocks noChangeArrowheads="1"/>
          </p:cNvSpPr>
          <p:nvPr/>
        </p:nvSpPr>
        <p:spPr bwMode="auto">
          <a:xfrm>
            <a:off x="7924800" y="5486402"/>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Time</a:t>
            </a:r>
          </a:p>
        </p:txBody>
      </p:sp>
      <p:sp>
        <p:nvSpPr>
          <p:cNvPr id="25" name="AutoShape 67"/>
          <p:cNvSpPr>
            <a:spLocks noChangeArrowheads="1"/>
          </p:cNvSpPr>
          <p:nvPr/>
        </p:nvSpPr>
        <p:spPr bwMode="auto">
          <a:xfrm>
            <a:off x="21336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6" name="AutoShape 68"/>
          <p:cNvSpPr>
            <a:spLocks noChangeArrowheads="1"/>
          </p:cNvSpPr>
          <p:nvPr/>
        </p:nvSpPr>
        <p:spPr bwMode="auto">
          <a:xfrm>
            <a:off x="23622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7" name="AutoShape 69"/>
          <p:cNvSpPr>
            <a:spLocks noChangeArrowheads="1"/>
          </p:cNvSpPr>
          <p:nvPr/>
        </p:nvSpPr>
        <p:spPr bwMode="auto">
          <a:xfrm>
            <a:off x="25908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8" name="AutoShape 70"/>
          <p:cNvSpPr>
            <a:spLocks noChangeArrowheads="1"/>
          </p:cNvSpPr>
          <p:nvPr/>
        </p:nvSpPr>
        <p:spPr bwMode="auto">
          <a:xfrm>
            <a:off x="2819400" y="4419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9" name="AutoShape 71"/>
          <p:cNvSpPr>
            <a:spLocks noChangeArrowheads="1"/>
          </p:cNvSpPr>
          <p:nvPr/>
        </p:nvSpPr>
        <p:spPr bwMode="auto">
          <a:xfrm>
            <a:off x="3048000" y="3505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0" name="AutoShape 72"/>
          <p:cNvSpPr>
            <a:spLocks noChangeArrowheads="1"/>
          </p:cNvSpPr>
          <p:nvPr/>
        </p:nvSpPr>
        <p:spPr bwMode="auto">
          <a:xfrm>
            <a:off x="3200400" y="2362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1" name="AutoShape 73"/>
          <p:cNvSpPr>
            <a:spLocks noChangeArrowheads="1"/>
          </p:cNvSpPr>
          <p:nvPr/>
        </p:nvSpPr>
        <p:spPr bwMode="auto">
          <a:xfrm>
            <a:off x="3352800" y="3657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2" name="AutoShape 74"/>
          <p:cNvSpPr>
            <a:spLocks noChangeArrowheads="1"/>
          </p:cNvSpPr>
          <p:nvPr/>
        </p:nvSpPr>
        <p:spPr bwMode="auto">
          <a:xfrm>
            <a:off x="3505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3" name="AutoShape 75"/>
          <p:cNvSpPr>
            <a:spLocks noChangeArrowheads="1"/>
          </p:cNvSpPr>
          <p:nvPr/>
        </p:nvSpPr>
        <p:spPr bwMode="auto">
          <a:xfrm>
            <a:off x="3886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4" name="AutoShape 76"/>
          <p:cNvSpPr>
            <a:spLocks noChangeArrowheads="1"/>
          </p:cNvSpPr>
          <p:nvPr/>
        </p:nvSpPr>
        <p:spPr bwMode="auto">
          <a:xfrm>
            <a:off x="40386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5" name="AutoShape 77"/>
          <p:cNvSpPr>
            <a:spLocks noChangeArrowheads="1"/>
          </p:cNvSpPr>
          <p:nvPr/>
        </p:nvSpPr>
        <p:spPr bwMode="auto">
          <a:xfrm>
            <a:off x="42672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6" name="AutoShape 78"/>
          <p:cNvSpPr>
            <a:spLocks noChangeArrowheads="1"/>
          </p:cNvSpPr>
          <p:nvPr/>
        </p:nvSpPr>
        <p:spPr bwMode="auto">
          <a:xfrm>
            <a:off x="4495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7" name="AutoShape 79"/>
          <p:cNvSpPr>
            <a:spLocks noChangeArrowheads="1"/>
          </p:cNvSpPr>
          <p:nvPr/>
        </p:nvSpPr>
        <p:spPr bwMode="auto">
          <a:xfrm>
            <a:off x="4800600" y="4495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8" name="AutoShape 80"/>
          <p:cNvSpPr>
            <a:spLocks noChangeArrowheads="1"/>
          </p:cNvSpPr>
          <p:nvPr/>
        </p:nvSpPr>
        <p:spPr bwMode="auto">
          <a:xfrm>
            <a:off x="49530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9" name="AutoShape 81"/>
          <p:cNvSpPr>
            <a:spLocks noChangeArrowheads="1"/>
          </p:cNvSpPr>
          <p:nvPr/>
        </p:nvSpPr>
        <p:spPr bwMode="auto">
          <a:xfrm>
            <a:off x="51054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0" name="AutoShape 82"/>
          <p:cNvSpPr>
            <a:spLocks noChangeArrowheads="1"/>
          </p:cNvSpPr>
          <p:nvPr/>
        </p:nvSpPr>
        <p:spPr bwMode="auto">
          <a:xfrm>
            <a:off x="52578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1" name="AutoShape 83"/>
          <p:cNvSpPr>
            <a:spLocks noChangeArrowheads="1"/>
          </p:cNvSpPr>
          <p:nvPr/>
        </p:nvSpPr>
        <p:spPr bwMode="auto">
          <a:xfrm>
            <a:off x="5410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2" name="AutoShape 84"/>
          <p:cNvSpPr>
            <a:spLocks noChangeArrowheads="1"/>
          </p:cNvSpPr>
          <p:nvPr/>
        </p:nvSpPr>
        <p:spPr bwMode="auto">
          <a:xfrm>
            <a:off x="5638800" y="5029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3" name="AutoShape 85"/>
          <p:cNvSpPr>
            <a:spLocks noChangeArrowheads="1"/>
          </p:cNvSpPr>
          <p:nvPr/>
        </p:nvSpPr>
        <p:spPr bwMode="auto">
          <a:xfrm>
            <a:off x="57912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4" name="AutoShape 86"/>
          <p:cNvSpPr>
            <a:spLocks noChangeArrowheads="1"/>
          </p:cNvSpPr>
          <p:nvPr/>
        </p:nvSpPr>
        <p:spPr bwMode="auto">
          <a:xfrm>
            <a:off x="6019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5" name="AutoShape 87"/>
          <p:cNvSpPr>
            <a:spLocks noChangeArrowheads="1"/>
          </p:cNvSpPr>
          <p:nvPr/>
        </p:nvSpPr>
        <p:spPr bwMode="auto">
          <a:xfrm>
            <a:off x="6248400" y="4191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6" name="AutoShape 88"/>
          <p:cNvSpPr>
            <a:spLocks noChangeArrowheads="1"/>
          </p:cNvSpPr>
          <p:nvPr/>
        </p:nvSpPr>
        <p:spPr bwMode="auto">
          <a:xfrm>
            <a:off x="6477000" y="3276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7" name="AutoShape 90"/>
          <p:cNvSpPr>
            <a:spLocks noChangeArrowheads="1"/>
          </p:cNvSpPr>
          <p:nvPr/>
        </p:nvSpPr>
        <p:spPr bwMode="auto">
          <a:xfrm>
            <a:off x="6858000" y="2057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8" name="AutoShape 91"/>
          <p:cNvSpPr>
            <a:spLocks noChangeArrowheads="1"/>
          </p:cNvSpPr>
          <p:nvPr/>
        </p:nvSpPr>
        <p:spPr bwMode="auto">
          <a:xfrm>
            <a:off x="7010400" y="2438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9" name="AutoShape 92"/>
          <p:cNvSpPr>
            <a:spLocks noChangeArrowheads="1"/>
          </p:cNvSpPr>
          <p:nvPr/>
        </p:nvSpPr>
        <p:spPr bwMode="auto">
          <a:xfrm>
            <a:off x="71628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0" name="AutoShape 93"/>
          <p:cNvSpPr>
            <a:spLocks noChangeArrowheads="1"/>
          </p:cNvSpPr>
          <p:nvPr/>
        </p:nvSpPr>
        <p:spPr bwMode="auto">
          <a:xfrm>
            <a:off x="6705600" y="1828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2"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073028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DOE</a:t>
            </a:r>
          </a:p>
        </p:txBody>
      </p:sp>
      <p:sp>
        <p:nvSpPr>
          <p:cNvPr id="3" name="Content Placeholder 2"/>
          <p:cNvSpPr>
            <a:spLocks noGrp="1"/>
          </p:cNvSpPr>
          <p:nvPr>
            <p:ph idx="1"/>
          </p:nvPr>
        </p:nvSpPr>
        <p:spPr>
          <a:xfrm>
            <a:off x="457200" y="990604"/>
            <a:ext cx="4648200" cy="5105399"/>
          </a:xfrm>
        </p:spPr>
        <p:txBody>
          <a:bodyPr>
            <a:normAutofit/>
          </a:bodyPr>
          <a:lstStyle/>
          <a:p>
            <a:pPr marL="0" indent="0">
              <a:buNone/>
            </a:pPr>
            <a:r>
              <a:rPr lang="en-IN" sz="2400" dirty="0"/>
              <a:t>Design of Experiments is an analytical technique, which aims using testing (experiments) to test different values ​​of quality system or product.</a:t>
            </a:r>
          </a:p>
          <a:p>
            <a:r>
              <a:rPr lang="en-IN" sz="2400" dirty="0"/>
              <a:t>Reduce time and cost, design and testing of a product or system</a:t>
            </a:r>
          </a:p>
          <a:p>
            <a:r>
              <a:rPr lang="en-IN" sz="2400" dirty="0"/>
              <a:t>Improving the quality of a product or system</a:t>
            </a:r>
          </a:p>
          <a:p>
            <a:r>
              <a:rPr lang="en-IN" sz="2400" dirty="0"/>
              <a:t>Reducing the cost of pilot series </a:t>
            </a:r>
          </a:p>
          <a:p>
            <a:pPr marL="0" indent="0">
              <a:buNone/>
            </a:pPr>
            <a:endParaRPr lang="en-US" sz="24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58</a:t>
            </a:fld>
            <a:endParaRPr lang="en-US" altLang="en-US"/>
          </a:p>
        </p:txBody>
      </p:sp>
      <p:pic>
        <p:nvPicPr>
          <p:cNvPr id="879620" name="Picture 4" descr="Image result for Design of Experi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981200"/>
            <a:ext cx="285077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938850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Mind Map</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59</a:t>
            </a:fld>
            <a:endParaRPr lang="en-US" altLang="en-US"/>
          </a:p>
        </p:txBody>
      </p:sp>
      <p:sp>
        <p:nvSpPr>
          <p:cNvPr id="8" name="Cloud Callout 7"/>
          <p:cNvSpPr/>
          <p:nvPr/>
        </p:nvSpPr>
        <p:spPr>
          <a:xfrm>
            <a:off x="1143000" y="1295400"/>
            <a:ext cx="7086600" cy="4343400"/>
          </a:xfrm>
          <a:prstGeom prst="cloudCallout">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IN" sz="2800" dirty="0">
                <a:solidFill>
                  <a:schemeClr val="tx1"/>
                </a:solidFill>
              </a:rPr>
              <a:t>Mind Maps are highly efficient analytical technique applicable particular in problem solving, learning and personal development.</a:t>
            </a:r>
            <a:endParaRPr lang="en-US" sz="2800" dirty="0">
              <a:solidFill>
                <a:schemeClr val="tx1"/>
              </a:solidFill>
            </a:endParaRPr>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2666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pPr algn="l"/>
            <a:r>
              <a:rPr lang="en-US" sz="3600" dirty="0"/>
              <a:t>Theme of Workshop</a:t>
            </a:r>
          </a:p>
        </p:txBody>
      </p:sp>
      <p:sp>
        <p:nvSpPr>
          <p:cNvPr id="3" name="Content Placeholder 2"/>
          <p:cNvSpPr>
            <a:spLocks noGrp="1"/>
          </p:cNvSpPr>
          <p:nvPr>
            <p:ph idx="1"/>
          </p:nvPr>
        </p:nvSpPr>
        <p:spPr/>
        <p:txBody>
          <a:bodyPr>
            <a:normAutofit fontScale="77500" lnSpcReduction="20000"/>
          </a:bodyPr>
          <a:lstStyle/>
          <a:p>
            <a:pPr marL="514338" indent="-514338">
              <a:buFont typeface="+mj-lt"/>
              <a:buAutoNum type="arabicPeriod"/>
            </a:pPr>
            <a:r>
              <a:rPr lang="en-IN" dirty="0"/>
              <a:t>Proactiveness			</a:t>
            </a:r>
          </a:p>
          <a:p>
            <a:pPr marL="514338" indent="-514338">
              <a:buFont typeface="+mj-lt"/>
              <a:buAutoNum type="arabicPeriod"/>
            </a:pPr>
            <a:r>
              <a:rPr lang="en-IN" dirty="0"/>
              <a:t>Plan </a:t>
            </a:r>
          </a:p>
          <a:p>
            <a:pPr marL="912813" lvl="1" indent="-376238"/>
            <a:r>
              <a:rPr lang="en-IN" dirty="0"/>
              <a:t>the work and work the plan</a:t>
            </a:r>
          </a:p>
          <a:p>
            <a:pPr marL="514338" indent="-514338">
              <a:buFont typeface="+mj-lt"/>
              <a:buAutoNum type="arabicPeriod"/>
            </a:pPr>
            <a:r>
              <a:rPr lang="en-IN" dirty="0"/>
              <a:t>Transparency</a:t>
            </a:r>
          </a:p>
          <a:p>
            <a:pPr marL="912813" lvl="1" indent="-376238"/>
            <a:r>
              <a:rPr lang="en-IN" dirty="0"/>
              <a:t>Report the progress	</a:t>
            </a:r>
          </a:p>
          <a:p>
            <a:pPr marL="514338" indent="-514338">
              <a:buFont typeface="+mj-lt"/>
              <a:buAutoNum type="arabicPeriod"/>
            </a:pPr>
            <a:r>
              <a:rPr lang="en-IN" dirty="0"/>
              <a:t>Create Alternative Solutions</a:t>
            </a:r>
          </a:p>
          <a:p>
            <a:pPr marL="855663" lvl="1" indent="-319088"/>
            <a:r>
              <a:rPr lang="en-IN" dirty="0"/>
              <a:t>Report with solution and seek advice	</a:t>
            </a:r>
          </a:p>
          <a:p>
            <a:pPr marL="514338" indent="-514338">
              <a:buFont typeface="+mj-lt"/>
              <a:buAutoNum type="arabicPeriod"/>
            </a:pPr>
            <a:r>
              <a:rPr lang="en-IN" dirty="0"/>
              <a:t>Self Motivation</a:t>
            </a:r>
          </a:p>
          <a:p>
            <a:pPr marL="912813" lvl="1" indent="-376238"/>
            <a:r>
              <a:rPr lang="en-IN" dirty="0"/>
              <a:t>Remain Motivated</a:t>
            </a:r>
          </a:p>
          <a:p>
            <a:pPr marL="514338" indent="-514338">
              <a:buFont typeface="+mj-lt"/>
              <a:buAutoNum type="arabicPeriod"/>
            </a:pPr>
            <a:r>
              <a:rPr lang="en-IN" dirty="0"/>
              <a:t>Measure</a:t>
            </a:r>
          </a:p>
          <a:p>
            <a:pPr marL="912813" lvl="1" indent="-376238"/>
            <a:r>
              <a:rPr lang="en-IN" dirty="0"/>
              <a:t>Measurement is the key to improve</a:t>
            </a:r>
          </a:p>
          <a:p>
            <a:pPr marL="514338" indent="-514338">
              <a:buFont typeface="+mj-lt"/>
              <a:buAutoNum type="arabicPeriod"/>
            </a:pPr>
            <a:r>
              <a:rPr lang="en-IN" dirty="0"/>
              <a:t>Value Chain</a:t>
            </a:r>
          </a:p>
          <a:p>
            <a:pPr marL="912813" lvl="1" indent="-376238"/>
            <a:r>
              <a:rPr lang="en-IN" dirty="0"/>
              <a:t>Value for Customer</a:t>
            </a:r>
          </a:p>
          <a:p>
            <a:pPr marL="514338" indent="-514338">
              <a:buFont typeface="+mj-lt"/>
              <a:buAutoNum type="arabicPeriod"/>
            </a:pPr>
            <a:r>
              <a:rPr lang="en-IN" dirty="0"/>
              <a:t>Communication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5973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pPr algn="l"/>
            <a:r>
              <a:rPr lang="en-US" sz="3600" dirty="0"/>
              <a:t>Mind Map</a:t>
            </a:r>
          </a:p>
        </p:txBody>
      </p:sp>
      <p:pic>
        <p:nvPicPr>
          <p:cNvPr id="866306" name="Picture 2" descr="Image result for mind map"/>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838200"/>
            <a:ext cx="7924800" cy="55157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60</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0228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PESTLE</a:t>
            </a:r>
          </a:p>
        </p:txBody>
      </p:sp>
      <p:sp>
        <p:nvSpPr>
          <p:cNvPr id="3" name="Content Placeholder 2"/>
          <p:cNvSpPr>
            <a:spLocks noGrp="1"/>
          </p:cNvSpPr>
          <p:nvPr>
            <p:ph idx="1"/>
          </p:nvPr>
        </p:nvSpPr>
        <p:spPr/>
        <p:txBody>
          <a:bodyPr>
            <a:normAutofit/>
          </a:bodyPr>
          <a:lstStyle/>
          <a:p>
            <a:pPr marL="0" indent="0">
              <a:buNone/>
            </a:pPr>
            <a:r>
              <a:rPr lang="en-IN" sz="2800" dirty="0"/>
              <a:t>PESTLE Analysis is an analytical technique used for the strategic analysis of organizational surroundings. </a:t>
            </a:r>
          </a:p>
          <a:p>
            <a:r>
              <a:rPr lang="en-IN" sz="2800" u="sng" dirty="0"/>
              <a:t>P</a:t>
            </a:r>
            <a:r>
              <a:rPr lang="en-IN" sz="2800" dirty="0"/>
              <a:t>olitical</a:t>
            </a:r>
          </a:p>
          <a:p>
            <a:r>
              <a:rPr lang="en-IN" sz="2800" u="sng" dirty="0"/>
              <a:t>E</a:t>
            </a:r>
            <a:r>
              <a:rPr lang="en-IN" sz="2800" dirty="0"/>
              <a:t>conomical</a:t>
            </a:r>
          </a:p>
          <a:p>
            <a:r>
              <a:rPr lang="en-IN" sz="2800" u="sng" dirty="0"/>
              <a:t>S</a:t>
            </a:r>
            <a:r>
              <a:rPr lang="en-IN" sz="2800" dirty="0"/>
              <a:t>ocial</a:t>
            </a:r>
          </a:p>
          <a:p>
            <a:r>
              <a:rPr lang="en-IN" sz="2800" u="sng" dirty="0"/>
              <a:t>T</a:t>
            </a:r>
            <a:r>
              <a:rPr lang="en-IN" sz="2800" dirty="0"/>
              <a:t>echnological</a:t>
            </a:r>
          </a:p>
          <a:p>
            <a:r>
              <a:rPr lang="en-IN" sz="2800" u="sng" dirty="0"/>
              <a:t>L</a:t>
            </a:r>
            <a:r>
              <a:rPr lang="en-IN" sz="2800" dirty="0"/>
              <a:t>egal</a:t>
            </a:r>
          </a:p>
          <a:p>
            <a:r>
              <a:rPr lang="en-IN" sz="2800" u="sng" dirty="0"/>
              <a:t>E</a:t>
            </a:r>
            <a:r>
              <a:rPr lang="en-IN" sz="2800" dirty="0"/>
              <a:t>cological</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61</a:t>
            </a:fld>
            <a:endParaRPr lang="en-US" altLang="en-US"/>
          </a:p>
        </p:txBody>
      </p:sp>
      <p:sp>
        <p:nvSpPr>
          <p:cNvPr id="6" name="AutoShape 4" descr="Image result for pestle analysi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81671" name="Picture 7" descr="E:\Images\Picture11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766" y="213360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89785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QFD (Quality Function Deployment)</a:t>
            </a:r>
          </a:p>
        </p:txBody>
      </p:sp>
      <p:sp>
        <p:nvSpPr>
          <p:cNvPr id="3" name="Content Placeholder 2"/>
          <p:cNvSpPr>
            <a:spLocks noGrp="1"/>
          </p:cNvSpPr>
          <p:nvPr>
            <p:ph idx="1"/>
          </p:nvPr>
        </p:nvSpPr>
        <p:spPr/>
        <p:txBody>
          <a:bodyPr>
            <a:normAutofit/>
          </a:bodyPr>
          <a:lstStyle/>
          <a:p>
            <a:pPr marL="0" indent="0">
              <a:buNone/>
            </a:pPr>
            <a:r>
              <a:rPr lang="en-IN" dirty="0"/>
              <a:t>QFD is used for quality planning in the development of customer requirements into product requirements. It therefore converts </a:t>
            </a:r>
            <a:r>
              <a:rPr lang="en-IN" b="1" dirty="0"/>
              <a:t>customer requirements to product characteristics</a:t>
            </a:r>
            <a:r>
              <a:rPr lang="en-IN" dirty="0"/>
              <a:t>. This method</a:t>
            </a:r>
          </a:p>
          <a:p>
            <a:r>
              <a:rPr lang="en-IN" sz="2800" dirty="0"/>
              <a:t>Reducing the number of product changes</a:t>
            </a:r>
          </a:p>
          <a:p>
            <a:r>
              <a:rPr lang="en-IN" sz="2800" dirty="0"/>
              <a:t>Reducing the cost of the product development</a:t>
            </a:r>
          </a:p>
          <a:p>
            <a:r>
              <a:rPr lang="en-IN" sz="2800" dirty="0"/>
              <a:t>Shorten the product development time</a:t>
            </a:r>
          </a:p>
          <a:p>
            <a:r>
              <a:rPr lang="en-IN" sz="2800" dirty="0"/>
              <a:t>Transfer the customer requirements into the final product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62</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60388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QFD</a:t>
            </a:r>
          </a:p>
        </p:txBody>
      </p:sp>
      <p:pic>
        <p:nvPicPr>
          <p:cNvPr id="865282" name="Picture 2" descr="Image result for qfd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5636" y="990600"/>
            <a:ext cx="8271164"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696301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Value Stream Mapping (VSM) </a:t>
            </a:r>
          </a:p>
        </p:txBody>
      </p:sp>
      <p:sp>
        <p:nvSpPr>
          <p:cNvPr id="3" name="Content Placeholder 2"/>
          <p:cNvSpPr>
            <a:spLocks noGrp="1"/>
          </p:cNvSpPr>
          <p:nvPr>
            <p:ph idx="1"/>
          </p:nvPr>
        </p:nvSpPr>
        <p:spPr/>
        <p:txBody>
          <a:bodyPr>
            <a:normAutofit/>
          </a:bodyPr>
          <a:lstStyle/>
          <a:p>
            <a:pPr>
              <a:lnSpc>
                <a:spcPct val="150000"/>
              </a:lnSpc>
            </a:pPr>
            <a:r>
              <a:rPr lang="en-IN" sz="2800" dirty="0"/>
              <a:t>It uses a graphical display of the </a:t>
            </a:r>
            <a:r>
              <a:rPr lang="en-IN" sz="2800" b="1" dirty="0"/>
              <a:t>flow value (flow value visualization)</a:t>
            </a:r>
            <a:r>
              <a:rPr lang="en-IN" sz="2800" dirty="0"/>
              <a:t>, which can be financial, material, information or other and it helps deeper understanding of the entire flow of the production processes that pass through the entire organization and its relation to the organizational management system, </a:t>
            </a:r>
            <a:r>
              <a:rPr lang="en-IN" sz="2800" dirty="0">
                <a:hlinkClick r:id="rId2" tooltip="Planning"/>
              </a:rPr>
              <a:t>planning</a:t>
            </a:r>
            <a:r>
              <a:rPr lang="en-IN" sz="2800" dirty="0"/>
              <a:t> and customer requirements.</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9454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Value Stream Mapping (VSM) </a:t>
            </a:r>
          </a:p>
        </p:txBody>
      </p:sp>
      <p:pic>
        <p:nvPicPr>
          <p:cNvPr id="861186" name="Picture 2" descr="How to map a process using value stream mapp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10444" y="990600"/>
            <a:ext cx="7242956"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89000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normAutofit/>
          </a:bodyPr>
          <a:lstStyle/>
          <a:p>
            <a:pPr algn="l"/>
            <a:r>
              <a:rPr lang="en-IN" sz="3600" dirty="0"/>
              <a:t>Value Chain Analysis</a:t>
            </a:r>
            <a:endParaRPr lang="en-US" sz="3600" dirty="0"/>
          </a:p>
        </p:txBody>
      </p:sp>
      <p:sp>
        <p:nvSpPr>
          <p:cNvPr id="6" name="Content Placeholder 5"/>
          <p:cNvSpPr>
            <a:spLocks noGrp="1"/>
          </p:cNvSpPr>
          <p:nvPr>
            <p:ph idx="1"/>
          </p:nvPr>
        </p:nvSpPr>
        <p:spPr/>
        <p:txBody>
          <a:bodyPr>
            <a:normAutofit/>
          </a:bodyPr>
          <a:lstStyle/>
          <a:p>
            <a:pPr marL="0" indent="0">
              <a:buNone/>
            </a:pPr>
            <a:r>
              <a:rPr lang="en-IN" sz="2400" dirty="0"/>
              <a:t>Value Chain Analysis is a useful tool for working out how you can create the greatest possible value for your customers.</a:t>
            </a:r>
          </a:p>
          <a:p>
            <a:r>
              <a:rPr lang="en-IN" sz="2400" b="1" dirty="0"/>
              <a:t>Activity Analysis:</a:t>
            </a:r>
            <a:r>
              <a:rPr lang="en-IN" sz="2400" dirty="0"/>
              <a:t> First, you identify the activities you undertake to deliver your product or service.</a:t>
            </a:r>
          </a:p>
          <a:p>
            <a:r>
              <a:rPr lang="en-IN" sz="2400" b="1" dirty="0"/>
              <a:t>Value Analysis:</a:t>
            </a:r>
            <a:r>
              <a:rPr lang="en-IN" sz="2400" dirty="0"/>
              <a:t> Second, for each activity, you think through what you would do to add the greatest value for your customer.</a:t>
            </a:r>
          </a:p>
          <a:p>
            <a:r>
              <a:rPr lang="en-IN" sz="2400" b="1" dirty="0"/>
              <a:t>Evaluation and Planning:</a:t>
            </a:r>
            <a:r>
              <a:rPr lang="en-IN" sz="2400" dirty="0"/>
              <a:t> Thirdly, you evaluate whether it is worth making changes, and then plan for action.</a:t>
            </a:r>
            <a:endParaRPr lang="en-US" sz="2400" dirty="0"/>
          </a:p>
        </p:txBody>
      </p:sp>
      <p:sp>
        <p:nvSpPr>
          <p:cNvPr id="4" name="Slide Number Placeholder 3"/>
          <p:cNvSpPr>
            <a:spLocks noGrp="1"/>
          </p:cNvSpPr>
          <p:nvPr>
            <p:ph type="sldNum" sz="quarter" idx="12"/>
          </p:nvPr>
        </p:nvSpPr>
        <p:spPr/>
        <p:txBody>
          <a:bodyPr/>
          <a:lstStyle/>
          <a:p>
            <a:pPr>
              <a:defRPr/>
            </a:pPr>
            <a:fld id="{02BB0E1B-A34C-45FA-92AE-2EF867FD5B16}" type="slidenum">
              <a:rPr lang="en-US" altLang="en-US" smtClean="0"/>
              <a:pPr>
                <a:defRPr/>
              </a:pPr>
              <a:t>66</a:t>
            </a:fld>
            <a:endParaRPr lang="en-US" altLang="en-US"/>
          </a:p>
        </p:txBody>
      </p:sp>
      <p:pic>
        <p:nvPicPr>
          <p:cNvPr id="7" name="Picture 2" descr="Image result for Strategies to manage risks"/>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8986"/>
          <a:stretch/>
        </p:blipFill>
        <p:spPr bwMode="auto">
          <a:xfrm>
            <a:off x="1295400" y="3810000"/>
            <a:ext cx="6705600" cy="274319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253707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Variance Analysis</a:t>
            </a:r>
          </a:p>
        </p:txBody>
      </p:sp>
      <p:sp>
        <p:nvSpPr>
          <p:cNvPr id="3" name="Content Placeholder 2"/>
          <p:cNvSpPr>
            <a:spLocks noGrp="1"/>
          </p:cNvSpPr>
          <p:nvPr>
            <p:ph idx="1"/>
          </p:nvPr>
        </p:nvSpPr>
        <p:spPr>
          <a:xfrm>
            <a:off x="457200" y="990604"/>
            <a:ext cx="4953000" cy="5105399"/>
          </a:xfrm>
        </p:spPr>
        <p:txBody>
          <a:bodyPr>
            <a:normAutofit/>
          </a:bodyPr>
          <a:lstStyle/>
          <a:p>
            <a:r>
              <a:rPr lang="en-US" sz="3600" dirty="0"/>
              <a:t>Compare actual vs planned</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67</a:t>
            </a:fld>
            <a:endParaRPr lang="en-US" altLang="en-US"/>
          </a:p>
        </p:txBody>
      </p:sp>
      <p:pic>
        <p:nvPicPr>
          <p:cNvPr id="913410" name="Picture 2" descr="Image result for think"/>
          <p:cNvPicPr>
            <a:picLocks noChangeAspect="1" noChangeArrowheads="1"/>
          </p:cNvPicPr>
          <p:nvPr/>
        </p:nvPicPr>
        <p:blipFill rotWithShape="1">
          <a:blip r:embed="rId2">
            <a:clrChange>
              <a:clrFrom>
                <a:srgbClr val="FAFFFF"/>
              </a:clrFrom>
              <a:clrTo>
                <a:srgbClr val="FAFFFF">
                  <a:alpha val="0"/>
                </a:srgbClr>
              </a:clrTo>
            </a:clrChange>
            <a:extLst>
              <a:ext uri="{28A0092B-C50C-407E-A947-70E740481C1C}">
                <a14:useLocalDpi xmlns:a14="http://schemas.microsoft.com/office/drawing/2010/main" val="0"/>
              </a:ext>
            </a:extLst>
          </a:blip>
          <a:srcRect r="17155"/>
          <a:stretch/>
        </p:blipFill>
        <p:spPr bwMode="auto">
          <a:xfrm>
            <a:off x="2057400" y="838200"/>
            <a:ext cx="757533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24634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What if Scenario Analysis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68</a:t>
            </a:fld>
            <a:endParaRPr lang="en-US" altLang="en-US"/>
          </a:p>
        </p:txBody>
      </p:sp>
      <p:sp>
        <p:nvSpPr>
          <p:cNvPr id="6" name="Rectangle 5"/>
          <p:cNvSpPr/>
          <p:nvPr/>
        </p:nvSpPr>
        <p:spPr>
          <a:xfrm>
            <a:off x="762000" y="1752600"/>
            <a:ext cx="7543800" cy="3048000"/>
          </a:xfrm>
          <a:prstGeom prst="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en-US" sz="2400" dirty="0">
                <a:solidFill>
                  <a:schemeClr val="tx1"/>
                </a:solidFill>
              </a:rPr>
              <a:t>Assess the feasibility of project schedule under adverse conditions. Prepare a contingency plan to overcome the problems. Or prepare mitigation plan to reduce the impact of unexpected situations.</a:t>
            </a:r>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73502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Decision Tree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69</a:t>
            </a:fld>
            <a:endParaRPr lang="en-US" altLang="en-US"/>
          </a:p>
        </p:txBody>
      </p:sp>
      <p:pic>
        <p:nvPicPr>
          <p:cNvPr id="916482" name="Picture 2" descr="Image result for Decision Tre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066800"/>
            <a:ext cx="6896100" cy="543877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2567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Workshop Agenda</a:t>
            </a:r>
          </a:p>
        </p:txBody>
      </p:sp>
      <p:sp>
        <p:nvSpPr>
          <p:cNvPr id="7" name="Content Placeholder 6"/>
          <p:cNvSpPr>
            <a:spLocks noGrp="1"/>
          </p:cNvSpPr>
          <p:nvPr>
            <p:ph idx="1"/>
          </p:nvPr>
        </p:nvSpPr>
        <p:spPr/>
        <p:txBody>
          <a:bodyPr>
            <a:normAutofit/>
          </a:bodyPr>
          <a:lstStyle/>
          <a:p>
            <a:r>
              <a:rPr lang="en-US" sz="2400" b="1" dirty="0"/>
              <a:t>Day 1:</a:t>
            </a:r>
          </a:p>
          <a:p>
            <a:pPr lvl="1"/>
            <a:r>
              <a:rPr lang="en-US" sz="2000" dirty="0"/>
              <a:t>Define Project </a:t>
            </a:r>
          </a:p>
          <a:p>
            <a:pPr lvl="1"/>
            <a:r>
              <a:rPr lang="en-US" sz="2000" dirty="0"/>
              <a:t>Planning with Microsoft Project</a:t>
            </a:r>
          </a:p>
          <a:p>
            <a:pPr lvl="1"/>
            <a:r>
              <a:rPr lang="en-US" sz="2000" dirty="0"/>
              <a:t>Buffer Management</a:t>
            </a:r>
          </a:p>
          <a:p>
            <a:pPr lvl="1"/>
            <a:endParaRPr lang="en-US" sz="2000" dirty="0"/>
          </a:p>
          <a:p>
            <a:r>
              <a:rPr lang="en-US" sz="2400" b="1" dirty="0"/>
              <a:t>Day 2:</a:t>
            </a:r>
          </a:p>
          <a:p>
            <a:pPr lvl="1"/>
            <a:r>
              <a:rPr lang="en-US" sz="2000" dirty="0"/>
              <a:t>Project Tracking</a:t>
            </a:r>
          </a:p>
          <a:p>
            <a:pPr lvl="1"/>
            <a:r>
              <a:rPr lang="en-US" sz="2000" dirty="0"/>
              <a:t>Communication &amp; Reporting</a:t>
            </a:r>
          </a:p>
          <a:p>
            <a:pPr lvl="1"/>
            <a:r>
              <a:rPr lang="en-US" sz="2000" dirty="0"/>
              <a:t>Risk Management</a:t>
            </a:r>
          </a:p>
          <a:p>
            <a:pPr lvl="1"/>
            <a:r>
              <a:rPr lang="en-IN" sz="2000" dirty="0"/>
              <a:t>How to bring almost failed project on track</a:t>
            </a:r>
          </a:p>
          <a:p>
            <a:pPr lvl="1"/>
            <a:r>
              <a:rPr lang="en-US" sz="2000" dirty="0"/>
              <a:t>Business Acumen</a:t>
            </a:r>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7</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2695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Communication &amp; Reporting</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70</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84738" name="Picture 2" descr="Image result for Communication &amp; Repor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75" y="960708"/>
            <a:ext cx="4800600" cy="319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76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Decision making process"/>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62600" y="3810003"/>
            <a:ext cx="3253468"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990600"/>
            <a:ext cx="8458200" cy="5105403"/>
          </a:xfrm>
        </p:spPr>
        <p:txBody>
          <a:bodyPr>
            <a:normAutofit/>
          </a:bodyPr>
          <a:lstStyle/>
          <a:p>
            <a:r>
              <a:rPr lang="en-IN" sz="2800" dirty="0"/>
              <a:t>Establish a communication Management plan</a:t>
            </a:r>
            <a:endParaRPr lang="en-US" sz="2800" dirty="0"/>
          </a:p>
          <a:p>
            <a:pPr lvl="1"/>
            <a:r>
              <a:rPr lang="en-US" sz="2400" dirty="0"/>
              <a:t>Who should be communicated?</a:t>
            </a:r>
          </a:p>
          <a:p>
            <a:pPr lvl="1"/>
            <a:r>
              <a:rPr lang="en-US" sz="2400" dirty="0"/>
              <a:t>Establish purpose of communication</a:t>
            </a:r>
          </a:p>
          <a:p>
            <a:pPr lvl="1"/>
            <a:r>
              <a:rPr lang="en-US" sz="2400" dirty="0"/>
              <a:t>Analyse communicated need of stakeholders</a:t>
            </a:r>
          </a:p>
          <a:p>
            <a:pPr lvl="1"/>
            <a:r>
              <a:rPr lang="en-US" sz="2400" dirty="0"/>
              <a:t>Establish reporting template &amp; format</a:t>
            </a:r>
          </a:p>
          <a:p>
            <a:pPr lvl="1"/>
            <a:r>
              <a:rPr lang="en-US" sz="2400" dirty="0"/>
              <a:t>When to communicate &amp; at what frequency?</a:t>
            </a:r>
          </a:p>
          <a:p>
            <a:pPr lvl="1"/>
            <a:r>
              <a:rPr lang="en-US" sz="2400" dirty="0"/>
              <a:t>How to ensure message has been understood?</a:t>
            </a:r>
          </a:p>
          <a:p>
            <a:pPr lvl="1"/>
            <a:r>
              <a:rPr lang="en-US" sz="2400" dirty="0"/>
              <a:t>Who should communicate</a:t>
            </a:r>
          </a:p>
          <a:p>
            <a:pPr lvl="1"/>
            <a:r>
              <a:rPr lang="en-US" sz="2400" dirty="0"/>
              <a:t>How to communicate?</a:t>
            </a:r>
          </a:p>
          <a:p>
            <a:pPr lvl="1"/>
            <a:endParaRPr lang="en-US" sz="2400"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479281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0600" y="990604"/>
            <a:ext cx="3886200" cy="5105399"/>
          </a:xfrm>
        </p:spPr>
        <p:txBody>
          <a:bodyPr>
            <a:normAutofit/>
          </a:bodyPr>
          <a:lstStyle/>
          <a:p>
            <a:r>
              <a:rPr lang="en-IN" sz="4400" dirty="0"/>
              <a:t>What should be part of a status report?</a:t>
            </a:r>
            <a:endParaRPr lang="en-US" sz="44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pic>
        <p:nvPicPr>
          <p:cNvPr id="887810" name="Picture 2" descr="Image result for status report clip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4961856"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72019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5105400" y="990604"/>
            <a:ext cx="3581400" cy="5105399"/>
          </a:xfrm>
        </p:spPr>
        <p:txBody>
          <a:bodyPr/>
          <a:lstStyle/>
          <a:p>
            <a:pPr>
              <a:lnSpc>
                <a:spcPct val="150000"/>
              </a:lnSpc>
            </a:pPr>
            <a:r>
              <a:rPr lang="en-IN" dirty="0"/>
              <a:t>What should be part of a progress report?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73</a:t>
            </a:fld>
            <a:endParaRPr lang="en-US" altLang="en-US"/>
          </a:p>
        </p:txBody>
      </p:sp>
      <p:pic>
        <p:nvPicPr>
          <p:cNvPr id="888834" name="Picture 2" descr="Image result for progress"/>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87160" y="2362200"/>
            <a:ext cx="4733925" cy="296227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06495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a:xfrm>
            <a:off x="5334000" y="990600"/>
            <a:ext cx="3429000" cy="5105399"/>
          </a:xfrm>
        </p:spPr>
        <p:txBody>
          <a:bodyPr>
            <a:normAutofit/>
          </a:bodyPr>
          <a:lstStyle/>
          <a:p>
            <a:r>
              <a:rPr lang="en-IN" sz="3600" dirty="0"/>
              <a:t>What should be part of a forecast report?</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74</a:t>
            </a:fld>
            <a:endParaRPr lang="en-US" altLang="en-US"/>
          </a:p>
        </p:txBody>
      </p:sp>
      <p:pic>
        <p:nvPicPr>
          <p:cNvPr id="889858" name="Picture 2" descr="Image result for forec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4889391" cy="327083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75470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Interpersonal Skills of PM</a:t>
            </a:r>
          </a:p>
        </p:txBody>
      </p:sp>
      <p:sp>
        <p:nvSpPr>
          <p:cNvPr id="3" name="Content Placeholder 2"/>
          <p:cNvSpPr>
            <a:spLocks noGrp="1"/>
          </p:cNvSpPr>
          <p:nvPr>
            <p:ph idx="1"/>
          </p:nvPr>
        </p:nvSpPr>
        <p:spPr/>
        <p:txBody>
          <a:bodyPr>
            <a:normAutofit fontScale="92500" lnSpcReduction="10000"/>
          </a:bodyPr>
          <a:lstStyle/>
          <a:p>
            <a:pPr marL="514350" indent="-514350">
              <a:lnSpc>
                <a:spcPct val="150000"/>
              </a:lnSpc>
              <a:buFont typeface="+mj-lt"/>
              <a:buAutoNum type="arabicPeriod"/>
              <a:defRPr/>
            </a:pPr>
            <a:r>
              <a:rPr lang="en-US" sz="2800" dirty="0"/>
              <a:t>Leadership</a:t>
            </a:r>
          </a:p>
          <a:p>
            <a:pPr marL="514350" indent="-514350">
              <a:lnSpc>
                <a:spcPct val="150000"/>
              </a:lnSpc>
              <a:buFont typeface="+mj-lt"/>
              <a:buAutoNum type="arabicPeriod"/>
              <a:defRPr/>
            </a:pPr>
            <a:r>
              <a:rPr lang="en-US" sz="2800" dirty="0"/>
              <a:t>Team Building</a:t>
            </a:r>
          </a:p>
          <a:p>
            <a:pPr marL="514350" indent="-514350">
              <a:lnSpc>
                <a:spcPct val="150000"/>
              </a:lnSpc>
              <a:buFont typeface="+mj-lt"/>
              <a:buAutoNum type="arabicPeriod"/>
              <a:defRPr/>
            </a:pPr>
            <a:r>
              <a:rPr lang="en-US" sz="2800" dirty="0"/>
              <a:t>Motivation</a:t>
            </a:r>
          </a:p>
          <a:p>
            <a:pPr marL="514350" indent="-514350">
              <a:lnSpc>
                <a:spcPct val="150000"/>
              </a:lnSpc>
              <a:buFont typeface="+mj-lt"/>
              <a:buAutoNum type="arabicPeriod"/>
              <a:defRPr/>
            </a:pPr>
            <a:r>
              <a:rPr lang="en-US" sz="2800" dirty="0"/>
              <a:t>Communication</a:t>
            </a:r>
          </a:p>
          <a:p>
            <a:pPr marL="514350" indent="-514350">
              <a:lnSpc>
                <a:spcPct val="150000"/>
              </a:lnSpc>
              <a:buFont typeface="+mj-lt"/>
              <a:buAutoNum type="arabicPeriod"/>
              <a:defRPr/>
            </a:pPr>
            <a:r>
              <a:rPr lang="en-US" sz="2800" dirty="0"/>
              <a:t>Influencing</a:t>
            </a:r>
          </a:p>
          <a:p>
            <a:pPr marL="514350" indent="-514350">
              <a:lnSpc>
                <a:spcPct val="150000"/>
              </a:lnSpc>
              <a:buFont typeface="+mj-lt"/>
              <a:buAutoNum type="arabicPeriod"/>
              <a:defRPr/>
            </a:pPr>
            <a:r>
              <a:rPr lang="en-US" sz="2800" dirty="0"/>
              <a:t>Decision Making</a:t>
            </a:r>
          </a:p>
          <a:p>
            <a:pPr marL="514350" indent="-514350">
              <a:lnSpc>
                <a:spcPct val="150000"/>
              </a:lnSpc>
              <a:buFont typeface="+mj-lt"/>
              <a:buAutoNum type="arabicPeriod"/>
              <a:defRPr/>
            </a:pPr>
            <a:r>
              <a:rPr lang="en-US" sz="2800" dirty="0"/>
              <a:t>Political &amp; Cultural Awareness</a:t>
            </a:r>
          </a:p>
          <a:p>
            <a:pPr marL="514350" indent="-514350">
              <a:lnSpc>
                <a:spcPct val="150000"/>
              </a:lnSpc>
              <a:buFont typeface="+mj-lt"/>
              <a:buAutoNum type="arabicPeriod"/>
              <a:defRPr/>
            </a:pPr>
            <a:r>
              <a:rPr lang="en-US" sz="2800" dirty="0"/>
              <a:t>Negotiation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75</a:t>
            </a:fld>
            <a:endParaRPr lang="en-US" altLang="en-US"/>
          </a:p>
        </p:txBody>
      </p:sp>
      <p:pic>
        <p:nvPicPr>
          <p:cNvPr id="890882" name="Picture 2" descr="Image result for Interpersonal Ski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307" y="2133600"/>
            <a:ext cx="4821693"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45354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Perception Management</a:t>
            </a:r>
          </a:p>
        </p:txBody>
      </p:sp>
      <p:sp>
        <p:nvSpPr>
          <p:cNvPr id="3" name="Content Placeholder 2"/>
          <p:cNvSpPr>
            <a:spLocks noGrp="1"/>
          </p:cNvSpPr>
          <p:nvPr>
            <p:ph idx="1"/>
          </p:nvPr>
        </p:nvSpPr>
        <p:spPr>
          <a:xfrm>
            <a:off x="457200" y="990604"/>
            <a:ext cx="4191000" cy="5105399"/>
          </a:xfrm>
        </p:spPr>
        <p:txBody>
          <a:bodyPr>
            <a:normAutofit fontScale="92500" lnSpcReduction="20000"/>
          </a:bodyPr>
          <a:lstStyle/>
          <a:p>
            <a:r>
              <a:rPr lang="en-US" dirty="0"/>
              <a:t>People give their own meaning to the data, event, behavior to the world around them is perception creation.</a:t>
            </a:r>
          </a:p>
          <a:p>
            <a:r>
              <a:rPr lang="en-US" dirty="0"/>
              <a:t>Perception is about organizing the data and creating an image in mind. </a:t>
            </a:r>
          </a:p>
          <a:p>
            <a:r>
              <a:rPr lang="en-US" dirty="0"/>
              <a:t>Only through validation you can find that perception was correct or incorrect.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76</a:t>
            </a:fld>
            <a:endParaRPr lang="en-US" altLang="en-US"/>
          </a:p>
        </p:txBody>
      </p:sp>
      <p:pic>
        <p:nvPicPr>
          <p:cNvPr id="891906" name="Picture 2" descr="Image result for Perception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752600"/>
            <a:ext cx="5143842"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22953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What do you see?</a:t>
            </a:r>
          </a:p>
        </p:txBody>
      </p:sp>
      <p:pic>
        <p:nvPicPr>
          <p:cNvPr id="870402" name="Picture 2" descr="https://figures.boundless-cdn.com/20021/large/rubin-vas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288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70623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Perception Management Steps</a:t>
            </a:r>
          </a:p>
        </p:txBody>
      </p:sp>
      <p:sp>
        <p:nvSpPr>
          <p:cNvPr id="3" name="Content Placeholder 2"/>
          <p:cNvSpPr>
            <a:spLocks noGrp="1"/>
          </p:cNvSpPr>
          <p:nvPr>
            <p:ph idx="1"/>
          </p:nvPr>
        </p:nvSpPr>
        <p:spPr>
          <a:xfrm>
            <a:off x="457200" y="990600"/>
            <a:ext cx="8229600" cy="5489575"/>
          </a:xfrm>
        </p:spPr>
        <p:txBody>
          <a:bodyPr>
            <a:noAutofit/>
          </a:bodyPr>
          <a:lstStyle/>
          <a:p>
            <a:pPr marL="0" indent="0">
              <a:buNone/>
            </a:pPr>
            <a:r>
              <a:rPr lang="en-US" sz="2400" b="1" dirty="0"/>
              <a:t>Think: </a:t>
            </a:r>
            <a:r>
              <a:rPr lang="en-US" sz="2400" dirty="0"/>
              <a:t>How people are perceiving you</a:t>
            </a:r>
          </a:p>
          <a:p>
            <a:pPr marL="0" indent="0">
              <a:buNone/>
            </a:pPr>
            <a:r>
              <a:rPr lang="en-US" sz="2400" b="1" dirty="0"/>
              <a:t>Know: </a:t>
            </a:r>
            <a:r>
              <a:rPr lang="en-US" sz="2400" dirty="0"/>
              <a:t>How you are actually being perceived</a:t>
            </a:r>
          </a:p>
          <a:p>
            <a:pPr marL="0" indent="0">
              <a:buNone/>
            </a:pPr>
            <a:r>
              <a:rPr lang="en-US" sz="2400" b="1" dirty="0"/>
              <a:t>Decide</a:t>
            </a:r>
            <a:r>
              <a:rPr lang="en-US" sz="2400" dirty="0"/>
              <a:t>: How you want to be perceived</a:t>
            </a:r>
          </a:p>
          <a:p>
            <a:pPr marL="0" indent="0">
              <a:buNone/>
            </a:pPr>
            <a:r>
              <a:rPr lang="en-US" sz="2400" b="1" dirty="0"/>
              <a:t>Story: </a:t>
            </a:r>
            <a:r>
              <a:rPr lang="en-US" sz="2400" dirty="0"/>
              <a:t>Create a full end-to-end consistent story, which you want tell to achieve your goal</a:t>
            </a:r>
          </a:p>
          <a:p>
            <a:pPr marL="0" indent="0">
              <a:buNone/>
            </a:pPr>
            <a:r>
              <a:rPr lang="en-US" sz="2400" b="1" dirty="0"/>
              <a:t>Meet: </a:t>
            </a:r>
            <a:r>
              <a:rPr lang="en-US" sz="2400" dirty="0"/>
              <a:t>Meet to the people and tell your story</a:t>
            </a:r>
          </a:p>
          <a:p>
            <a:pPr marL="0" indent="0">
              <a:buNone/>
            </a:pPr>
            <a:r>
              <a:rPr lang="en-US" sz="2400" b="1" dirty="0"/>
              <a:t>Feedback: </a:t>
            </a:r>
            <a:r>
              <a:rPr lang="en-US" sz="2400" dirty="0"/>
              <a:t>Ask them questions which helps you in knowing whether your goal is achieved</a:t>
            </a:r>
          </a:p>
          <a:p>
            <a:pPr marL="0" indent="0">
              <a:buNone/>
            </a:pPr>
            <a:r>
              <a:rPr lang="en-US" sz="2400" b="1" dirty="0"/>
              <a:t>Confirm</a:t>
            </a:r>
            <a:r>
              <a:rPr lang="en-US" sz="2400" dirty="0"/>
              <a:t>: Paraphrase the feedback to confirm whether you understood properly</a:t>
            </a:r>
          </a:p>
          <a:p>
            <a:pPr marL="0" indent="0">
              <a:buNone/>
            </a:pPr>
            <a:r>
              <a:rPr lang="en-US" sz="2400" b="1" dirty="0"/>
              <a:t>Thanks: </a:t>
            </a:r>
            <a:r>
              <a:rPr lang="en-US" sz="2400" dirty="0"/>
              <a:t>Say thanks to people who have given time to listen your story.</a:t>
            </a:r>
          </a:p>
          <a:p>
            <a:pPr marL="0" indent="0" algn="ctr">
              <a:buNone/>
            </a:pPr>
            <a:r>
              <a:rPr lang="en-US" sz="2400" b="1" dirty="0"/>
              <a:t>By: Hari Thapliyal</a:t>
            </a:r>
            <a:endParaRPr lang="en-US" sz="1800" b="1" dirty="0"/>
          </a:p>
          <a:p>
            <a:endParaRPr lang="en-US" sz="1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27036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Management by Exception</a:t>
            </a:r>
          </a:p>
        </p:txBody>
      </p:sp>
      <p:sp>
        <p:nvSpPr>
          <p:cNvPr id="3" name="Content Placeholder 2"/>
          <p:cNvSpPr>
            <a:spLocks noGrp="1"/>
          </p:cNvSpPr>
          <p:nvPr>
            <p:ph idx="1"/>
          </p:nvPr>
        </p:nvSpPr>
        <p:spPr/>
        <p:txBody>
          <a:bodyPr>
            <a:normAutofit lnSpcReduction="10000"/>
          </a:bodyPr>
          <a:lstStyle/>
          <a:p>
            <a:pPr>
              <a:lnSpc>
                <a:spcPct val="150000"/>
              </a:lnSpc>
            </a:pPr>
            <a:r>
              <a:rPr lang="en-US" sz="2400" dirty="0"/>
              <a:t>Project Manager should have enough control required to manage the project with minimum day intervention from the Management</a:t>
            </a:r>
          </a:p>
          <a:p>
            <a:pPr>
              <a:lnSpc>
                <a:spcPct val="150000"/>
              </a:lnSpc>
            </a:pPr>
            <a:r>
              <a:rPr lang="en-US" sz="2400" dirty="0"/>
              <a:t>Project boards should have checkpoint and event based control over the project </a:t>
            </a:r>
          </a:p>
          <a:p>
            <a:pPr>
              <a:lnSpc>
                <a:spcPct val="150000"/>
              </a:lnSpc>
            </a:pPr>
            <a:r>
              <a:rPr lang="en-US" sz="2400" dirty="0"/>
              <a:t>Project manager and project board should work within their tolerance limit of scope, time, cost and quality</a:t>
            </a:r>
          </a:p>
          <a:p>
            <a:pPr>
              <a:lnSpc>
                <a:spcPct val="150000"/>
              </a:lnSpc>
            </a:pPr>
            <a:r>
              <a:rPr lang="en-US" sz="2400" dirty="0"/>
              <a:t>Tolerance limit should be defined in project management plan.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4503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a:bodyPr>
          <a:lstStyle/>
          <a:p>
            <a:pPr algn="l"/>
            <a:r>
              <a:rPr lang="en-US" sz="3600" dirty="0"/>
              <a:t>Operational Excellence</a:t>
            </a:r>
          </a:p>
        </p:txBody>
      </p:sp>
      <p:sp>
        <p:nvSpPr>
          <p:cNvPr id="3" name="Content Placeholder 2"/>
          <p:cNvSpPr>
            <a:spLocks noGrp="1"/>
          </p:cNvSpPr>
          <p:nvPr>
            <p:ph idx="1"/>
          </p:nvPr>
        </p:nvSpPr>
        <p:spPr/>
        <p:txBody>
          <a:bodyPr>
            <a:normAutofit/>
          </a:bodyPr>
          <a:lstStyle/>
          <a:p>
            <a:pPr>
              <a:spcAft>
                <a:spcPts val="600"/>
              </a:spcAft>
            </a:pPr>
            <a:r>
              <a:rPr lang="en-US" sz="2400" dirty="0"/>
              <a:t>Operational Excellence = </a:t>
            </a:r>
          </a:p>
          <a:p>
            <a:pPr lvl="1">
              <a:spcAft>
                <a:spcPts val="600"/>
              </a:spcAft>
            </a:pPr>
            <a:r>
              <a:rPr lang="en-IN" sz="2000" dirty="0"/>
              <a:t>Strategy Deployment+</a:t>
            </a:r>
          </a:p>
          <a:p>
            <a:pPr lvl="1">
              <a:spcAft>
                <a:spcPts val="600"/>
              </a:spcAft>
            </a:pPr>
            <a:r>
              <a:rPr lang="en-IN" sz="2000" dirty="0"/>
              <a:t>Performance Management +</a:t>
            </a:r>
          </a:p>
          <a:p>
            <a:pPr lvl="1">
              <a:spcAft>
                <a:spcPts val="600"/>
              </a:spcAft>
            </a:pPr>
            <a:r>
              <a:rPr lang="en-IN" sz="2000" dirty="0"/>
              <a:t>High Performance Work Teams +</a:t>
            </a:r>
          </a:p>
          <a:p>
            <a:pPr lvl="1">
              <a:spcAft>
                <a:spcPts val="600"/>
              </a:spcAft>
            </a:pPr>
            <a:r>
              <a:rPr lang="en-IN" sz="2400" b="1" u="sng" dirty="0">
                <a:highlight>
                  <a:srgbClr val="FFFF00"/>
                </a:highlight>
              </a:rPr>
              <a:t>Process Excellence</a:t>
            </a:r>
          </a:p>
          <a:p>
            <a:pPr>
              <a:spcAft>
                <a:spcPts val="600"/>
              </a:spcAft>
            </a:pPr>
            <a:r>
              <a:rPr lang="en-US" sz="2400" b="1" dirty="0"/>
              <a:t>Process Excellence = Efficiency + Effectiveness</a:t>
            </a:r>
            <a:r>
              <a:rPr lang="en-US" sz="2400" dirty="0"/>
              <a:t> </a:t>
            </a:r>
          </a:p>
          <a:p>
            <a:pPr>
              <a:spcAft>
                <a:spcPts val="600"/>
              </a:spcAft>
            </a:pPr>
            <a:r>
              <a:rPr lang="en-IN" sz="2400" b="1" u="sng" dirty="0"/>
              <a:t>Lean = Efficiency</a:t>
            </a:r>
            <a:r>
              <a:rPr lang="en-IN" sz="2400" b="1" dirty="0"/>
              <a:t> : </a:t>
            </a:r>
            <a:r>
              <a:rPr lang="en-IN" sz="2400" dirty="0"/>
              <a:t>is about </a:t>
            </a:r>
            <a:r>
              <a:rPr lang="en-IN" sz="2400" b="1" u="sng" dirty="0"/>
              <a:t>reducing the lead time </a:t>
            </a:r>
            <a:r>
              <a:rPr lang="en-IN" sz="2400" dirty="0"/>
              <a:t>of a </a:t>
            </a:r>
            <a:r>
              <a:rPr lang="en-IN" sz="2400" b="1" dirty="0"/>
              <a:t>process </a:t>
            </a:r>
            <a:r>
              <a:rPr lang="en-IN" sz="2400" dirty="0"/>
              <a:t>or </a:t>
            </a:r>
            <a:r>
              <a:rPr lang="en-IN" sz="2400" b="1" dirty="0"/>
              <a:t>value stream.</a:t>
            </a:r>
            <a:endParaRPr lang="en-IN" sz="2400" dirty="0"/>
          </a:p>
          <a:p>
            <a:pPr>
              <a:spcAft>
                <a:spcPts val="600"/>
              </a:spcAft>
            </a:pPr>
            <a:r>
              <a:rPr lang="en-IN" sz="2400" b="1" u="sng" dirty="0" err="1"/>
              <a:t>SixSigma</a:t>
            </a:r>
            <a:r>
              <a:rPr lang="en-IN" sz="2400" b="1" u="sng" dirty="0"/>
              <a:t> = Effectiveness</a:t>
            </a:r>
            <a:r>
              <a:rPr lang="en-IN" sz="2400" dirty="0"/>
              <a:t> : is about </a:t>
            </a:r>
            <a:r>
              <a:rPr lang="en-IN" sz="2400" b="1" u="sng" dirty="0"/>
              <a:t>reducing the variation</a:t>
            </a:r>
            <a:r>
              <a:rPr lang="en-IN" sz="2400" dirty="0"/>
              <a:t> in a </a:t>
            </a:r>
            <a:r>
              <a:rPr lang="en-IN" sz="2400" b="1" dirty="0"/>
              <a:t>process</a:t>
            </a:r>
            <a:r>
              <a:rPr lang="en-IN" sz="2400" dirty="0"/>
              <a:t> or </a:t>
            </a:r>
            <a:r>
              <a:rPr lang="en-IN" sz="2400" b="1" dirty="0"/>
              <a:t>value stream.</a:t>
            </a:r>
            <a:endParaRPr lang="en-IN" sz="2400" dirty="0"/>
          </a:p>
          <a:p>
            <a:pPr>
              <a:spcAft>
                <a:spcPts val="600"/>
              </a:spcAft>
            </a:pP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558888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Risk Management</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80</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92930" name="Picture 2" descr="Image result for Risk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3" y="1068220"/>
            <a:ext cx="5105400" cy="340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34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990604"/>
            <a:ext cx="4572000" cy="5105399"/>
          </a:xfrm>
        </p:spPr>
        <p:txBody>
          <a:bodyPr/>
          <a:lstStyle/>
          <a:p>
            <a:r>
              <a:rPr lang="en-IN" dirty="0"/>
              <a:t>What is the meaning of risk? </a:t>
            </a:r>
          </a:p>
          <a:p>
            <a:r>
              <a:rPr lang="en-IN" dirty="0"/>
              <a:t>How to identify risk? </a:t>
            </a:r>
          </a:p>
          <a:p>
            <a:r>
              <a:rPr lang="en-IN" dirty="0"/>
              <a:t>Relationship between risk, assumption, dependency, constraints, risk impact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81</a:t>
            </a:fld>
            <a:endParaRPr lang="en-US" altLang="en-US"/>
          </a:p>
        </p:txBody>
      </p:sp>
      <p:pic>
        <p:nvPicPr>
          <p:cNvPr id="893954" name="Picture 2" descr="Image result for Risk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91559"/>
            <a:ext cx="38862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42251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4"/>
            <a:ext cx="8077200" cy="5105399"/>
          </a:xfrm>
        </p:spPr>
        <p:txBody>
          <a:bodyPr>
            <a:normAutofit/>
          </a:bodyPr>
          <a:lstStyle/>
          <a:p>
            <a:r>
              <a:rPr lang="en-US" sz="3600" dirty="0"/>
              <a:t>Prepare a risk register</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82</a:t>
            </a:fld>
            <a:endParaRPr lang="en-US" altLang="en-US"/>
          </a:p>
        </p:txBody>
      </p:sp>
      <p:pic>
        <p:nvPicPr>
          <p:cNvPr id="894978" name="Picture 2" descr="Image result for risk regis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286000"/>
            <a:ext cx="4690444"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4435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990604"/>
            <a:ext cx="4572000" cy="5105399"/>
          </a:xfrm>
        </p:spPr>
        <p:txBody>
          <a:bodyPr>
            <a:normAutofit/>
          </a:bodyPr>
          <a:lstStyle/>
          <a:p>
            <a:r>
              <a:rPr lang="en-US" sz="4000" dirty="0"/>
              <a:t>Risk assessment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pic>
        <p:nvPicPr>
          <p:cNvPr id="896002" name="Picture 2" descr="Image result for Risk assess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234" y="1295400"/>
            <a:ext cx="3505200" cy="46736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15392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4"/>
            <a:ext cx="8382000" cy="5105399"/>
          </a:xfrm>
        </p:spPr>
        <p:txBody>
          <a:bodyPr>
            <a:normAutofit/>
          </a:bodyPr>
          <a:lstStyle/>
          <a:p>
            <a:r>
              <a:rPr lang="en-IN" sz="3600" dirty="0"/>
              <a:t>Strategies to manage threats (negative risks)</a:t>
            </a:r>
          </a:p>
          <a:p>
            <a:pPr lvl="1"/>
            <a:r>
              <a:rPr lang="en-IN" sz="3200" dirty="0"/>
              <a:t>Avoid</a:t>
            </a:r>
          </a:p>
          <a:p>
            <a:pPr lvl="1"/>
            <a:r>
              <a:rPr lang="en-IN" sz="3200" dirty="0"/>
              <a:t>Mitigate</a:t>
            </a:r>
          </a:p>
          <a:p>
            <a:pPr lvl="1"/>
            <a:r>
              <a:rPr lang="en-IN" sz="3200" dirty="0"/>
              <a:t>Transfer</a:t>
            </a:r>
          </a:p>
          <a:p>
            <a:pPr lvl="1"/>
            <a:r>
              <a:rPr lang="en-IN" sz="3200" dirty="0"/>
              <a:t>Accept</a:t>
            </a:r>
            <a:endParaRPr lang="en-US" sz="32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84</a:t>
            </a:fld>
            <a:endParaRPr lang="en-US" altLang="en-US"/>
          </a:p>
        </p:txBody>
      </p:sp>
      <p:pic>
        <p:nvPicPr>
          <p:cNvPr id="897028" name="Picture 4" descr="Image result for Strategies to manage thre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606" y="2019303"/>
            <a:ext cx="5414537"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98237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pic>
        <p:nvPicPr>
          <p:cNvPr id="898050" name="Picture 2" descr="Image result for opportun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2438400"/>
            <a:ext cx="5553075" cy="368617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381000" y="990604"/>
            <a:ext cx="8305800" cy="5105399"/>
          </a:xfrm>
        </p:spPr>
        <p:txBody>
          <a:bodyPr>
            <a:normAutofit/>
          </a:bodyPr>
          <a:lstStyle/>
          <a:p>
            <a:r>
              <a:rPr lang="en-IN" sz="3600" dirty="0"/>
              <a:t>Strategies to manage opportunities (positive risks)</a:t>
            </a:r>
          </a:p>
          <a:p>
            <a:pPr lvl="1"/>
            <a:r>
              <a:rPr lang="en-IN" sz="3200" dirty="0"/>
              <a:t>Exploit</a:t>
            </a:r>
          </a:p>
          <a:p>
            <a:pPr lvl="1"/>
            <a:r>
              <a:rPr lang="en-IN" sz="3200" dirty="0"/>
              <a:t>Enhance</a:t>
            </a:r>
          </a:p>
          <a:p>
            <a:pPr lvl="1"/>
            <a:r>
              <a:rPr lang="en-IN" sz="3200" dirty="0"/>
              <a:t>Share</a:t>
            </a:r>
          </a:p>
          <a:p>
            <a:pPr lvl="1"/>
            <a:r>
              <a:rPr lang="en-IN" sz="3200" dirty="0"/>
              <a:t>Accept</a:t>
            </a:r>
            <a:endParaRPr lang="en-US" sz="3200" dirty="0"/>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263615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990604"/>
            <a:ext cx="3962400" cy="5105399"/>
          </a:xfrm>
        </p:spPr>
        <p:txBody>
          <a:bodyPr>
            <a:normAutofit/>
          </a:bodyPr>
          <a:lstStyle/>
          <a:p>
            <a:r>
              <a:rPr lang="en-IN" sz="3600" dirty="0"/>
              <a:t>How to establish contingency buffer to manager risks</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pic>
        <p:nvPicPr>
          <p:cNvPr id="899074" name="Picture 2" descr="Image result for conting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19864">
            <a:off x="-118241" y="2200167"/>
            <a:ext cx="5181600" cy="344288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55527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4"/>
            <a:ext cx="8229599" cy="5105399"/>
          </a:xfrm>
        </p:spPr>
        <p:txBody>
          <a:bodyPr>
            <a:normAutofit/>
          </a:bodyPr>
          <a:lstStyle/>
          <a:p>
            <a:r>
              <a:rPr lang="en-IN" sz="3600" dirty="0"/>
              <a:t>Risk tracking &amp; reporting. Timing, Responsibilities, Format</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pic>
        <p:nvPicPr>
          <p:cNvPr id="900098" name="Picture 2" descr="Image result for Risk tracking &amp; repor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325" y="2362200"/>
            <a:ext cx="4753303" cy="315302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114388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914400"/>
            <a:ext cx="7772400" cy="1470025"/>
          </a:xfrm>
        </p:spPr>
        <p:txBody>
          <a:bodyPr/>
          <a:lstStyle/>
          <a:p>
            <a:r>
              <a:rPr lang="en-US" sz="4500" dirty="0"/>
              <a:t>Failed Project Case Study</a:t>
            </a:r>
          </a:p>
        </p:txBody>
      </p:sp>
      <p:sp>
        <p:nvSpPr>
          <p:cNvPr id="5" name="Slide Number Placeholder 4"/>
          <p:cNvSpPr>
            <a:spLocks noGrp="1"/>
          </p:cNvSpPr>
          <p:nvPr>
            <p:ph type="sldNum" sz="quarter" idx="10"/>
          </p:nvPr>
        </p:nvSpPr>
        <p:spPr/>
        <p:txBody>
          <a:bodyPr/>
          <a:lstStyle/>
          <a:p>
            <a:pPr>
              <a:defRPr/>
            </a:pPr>
            <a:fld id="{72DDD327-84E9-44EE-94DF-C6A9CABE3A3A}" type="slidenum">
              <a:rPr lang="en-US" altLang="en-US" smtClean="0"/>
              <a:pPr>
                <a:defRPr/>
              </a:pPr>
              <a:t>88</a:t>
            </a:fld>
            <a:endParaRPr lang="en-US" altLang="en-US"/>
          </a:p>
        </p:txBody>
      </p:sp>
      <p:pic>
        <p:nvPicPr>
          <p:cNvPr id="901122" name="Picture 2" descr="E:\Images\Picture43.jpg"/>
          <p:cNvPicPr>
            <a:picLocks noChangeAspect="1" noChangeArrowheads="1"/>
          </p:cNvPicPr>
          <p:nvPr/>
        </p:nvPicPr>
        <p:blipFill rotWithShape="1">
          <a:blip r:embed="rId2">
            <a:extLst>
              <a:ext uri="{28A0092B-C50C-407E-A947-70E740481C1C}">
                <a14:useLocalDpi xmlns:a14="http://schemas.microsoft.com/office/drawing/2010/main" val="0"/>
              </a:ext>
            </a:extLst>
          </a:blip>
          <a:srcRect b="3235"/>
          <a:stretch/>
        </p:blipFill>
        <p:spPr bwMode="auto">
          <a:xfrm>
            <a:off x="1945186" y="2209800"/>
            <a:ext cx="4931864"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456539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sp>
        <p:nvSpPr>
          <p:cNvPr id="3" name="Content Placeholder 2"/>
          <p:cNvSpPr>
            <a:spLocks noGrp="1"/>
          </p:cNvSpPr>
          <p:nvPr>
            <p:ph idx="1"/>
          </p:nvPr>
        </p:nvSpPr>
        <p:spPr/>
        <p:txBody>
          <a:bodyPr/>
          <a:lstStyle/>
          <a:p>
            <a:pPr lvl="0"/>
            <a:r>
              <a:rPr lang="en-US" dirty="0"/>
              <a:t>British Petroleum (BP) Deep-Water Horizon project</a:t>
            </a:r>
          </a:p>
          <a:p>
            <a:endParaRPr lang="en-US" dirty="0"/>
          </a:p>
        </p:txBody>
      </p:sp>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89</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523137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Operational Excellence</a:t>
            </a:r>
          </a:p>
        </p:txBody>
      </p:sp>
      <p:sp>
        <p:nvSpPr>
          <p:cNvPr id="3" name="Content Placeholder 2"/>
          <p:cNvSpPr>
            <a:spLocks noGrp="1"/>
          </p:cNvSpPr>
          <p:nvPr>
            <p:ph idx="1"/>
          </p:nvPr>
        </p:nvSpPr>
        <p:spPr>
          <a:xfrm>
            <a:off x="457200" y="4191001"/>
            <a:ext cx="8229600" cy="1676399"/>
          </a:xfrm>
        </p:spPr>
        <p:txBody>
          <a:bodyPr>
            <a:normAutofit/>
          </a:bodyPr>
          <a:lstStyle/>
          <a:p>
            <a:pPr marL="0" indent="0" algn="ctr">
              <a:buNone/>
            </a:pPr>
            <a:r>
              <a:rPr lang="en-IN" dirty="0"/>
              <a:t>Improvement: </a:t>
            </a:r>
            <a:r>
              <a:rPr lang="en-IN" b="1" dirty="0"/>
              <a:t>Lower operating cost or reduced inventory</a:t>
            </a:r>
            <a:r>
              <a:rPr lang="en-IN" dirty="0"/>
              <a:t> while others describe it in terms of </a:t>
            </a:r>
            <a:r>
              <a:rPr lang="en-IN" b="1" dirty="0"/>
              <a:t>increased efficiency or better quality</a:t>
            </a:r>
            <a:r>
              <a:rPr lang="en-IN" dirty="0"/>
              <a:t>. </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a:t>
            </a:fld>
            <a:endParaRPr lang="en-US" altLang="en-US"/>
          </a:p>
        </p:txBody>
      </p:sp>
      <p:sp>
        <p:nvSpPr>
          <p:cNvPr id="6" name="Round Diagonal Corner Rectangle 5"/>
          <p:cNvSpPr/>
          <p:nvPr/>
        </p:nvSpPr>
        <p:spPr>
          <a:xfrm>
            <a:off x="762000" y="1371600"/>
            <a:ext cx="7620000" cy="2438400"/>
          </a:xfrm>
          <a:prstGeom prst="round2Diag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IN" sz="2800" dirty="0">
                <a:solidFill>
                  <a:schemeClr val="tx1"/>
                </a:solidFill>
              </a:rPr>
              <a:t>Operational Excellence is an element of organizational leadership that stresses the application of a variety of principles, systems, and tools toward the sustainable </a:t>
            </a:r>
            <a:r>
              <a:rPr lang="en-IN" sz="2800" u="sng" dirty="0">
                <a:solidFill>
                  <a:schemeClr val="tx1"/>
                </a:solidFill>
              </a:rPr>
              <a:t>improvement</a:t>
            </a:r>
            <a:r>
              <a:rPr lang="en-IN" sz="2800" dirty="0">
                <a:solidFill>
                  <a:schemeClr val="tx1"/>
                </a:solidFill>
              </a:rPr>
              <a:t> of key performance metrics.</a:t>
            </a:r>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58729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Company Background</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a:t>British petroleum (BP) founded in 1909 as the Anglo-Persian oil and gas company headquartered in London England, United Kingdom. </a:t>
            </a:r>
          </a:p>
          <a:p>
            <a:pPr lvl="0"/>
            <a:r>
              <a:rPr lang="en-US" dirty="0"/>
              <a:t>It’s a sixth largest O&amp;G company by production and fifth largest company by annual revenue. </a:t>
            </a:r>
          </a:p>
          <a:p>
            <a:pPr lvl="0"/>
            <a:r>
              <a:rPr lang="en-US" dirty="0"/>
              <a:t>Its major field of operations are exploration, production, refining, distribution and marketing of the hydrocarbon products. </a:t>
            </a:r>
          </a:p>
          <a:p>
            <a:pPr lvl="0"/>
            <a:r>
              <a:rPr lang="en-US" dirty="0"/>
              <a:t>BP operating in over 80 countries of the world having over 80,000 employees. </a:t>
            </a:r>
          </a:p>
          <a:p>
            <a:pPr lvl="0"/>
            <a:r>
              <a:rPr lang="en-US" dirty="0"/>
              <a:t>Its largest division is operating in America under the name of BP America and it’s the second largest oil and gas production company in the United States. </a:t>
            </a:r>
          </a:p>
          <a:p>
            <a:pPr lvl="0"/>
            <a:r>
              <a:rPr lang="en-US" dirty="0"/>
              <a:t>It has 22400 service stations selling about 5.9 million barrel per day. </a:t>
            </a:r>
          </a:p>
          <a:p>
            <a:pPr lvl="0"/>
            <a:r>
              <a:rPr lang="en-US" dirty="0"/>
              <a:t>It is one of those oil and gas companies who have invested heavily for the invention and adoption of new exploration technology to find </a:t>
            </a:r>
            <a:r>
              <a:rPr lang="en-US" dirty="0" err="1"/>
              <a:t>petro</a:t>
            </a:r>
            <a:r>
              <a:rPr lang="en-US" dirty="0"/>
              <a:t> chemical under the earth surface.</a:t>
            </a:r>
          </a:p>
        </p:txBody>
      </p:sp>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90</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8474648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British Petroleum CEO Tony Hayward</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990600"/>
            <a:ext cx="3581400" cy="4825466"/>
          </a:xfrm>
        </p:spPr>
      </p:pic>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91</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2200700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p:txBody>
          <a:bodyPr>
            <a:normAutofit fontScale="62500" lnSpcReduction="20000"/>
          </a:bodyPr>
          <a:lstStyle/>
          <a:p>
            <a:r>
              <a:rPr lang="en-IN" dirty="0"/>
              <a:t>April 2010, explosion occurred in the Deep-Water Horizon project. </a:t>
            </a:r>
          </a:p>
          <a:p>
            <a:r>
              <a:rPr lang="en-IN" dirty="0"/>
              <a:t>This explosion cause the oil spill which lead worst ever oil disaster </a:t>
            </a:r>
          </a:p>
          <a:p>
            <a:r>
              <a:rPr lang="en-IN" dirty="0"/>
              <a:t>This incident results the loss of 11 worker’s lives. </a:t>
            </a:r>
          </a:p>
          <a:p>
            <a:r>
              <a:rPr lang="en-IN" dirty="0"/>
              <a:t>The fire caused the clouds of smoke covered 30 miles area &amp; the 5 miles radius around the rig was contaminated by the spill oil. </a:t>
            </a:r>
          </a:p>
          <a:p>
            <a:r>
              <a:rPr lang="en-IN" dirty="0"/>
              <a:t>The situation changed so rapidly that the well head remains open resulting in substantial amount of oil spill. </a:t>
            </a:r>
          </a:p>
          <a:p>
            <a:r>
              <a:rPr lang="en-IN" dirty="0"/>
              <a:t>BP took the period of three months to completely cease the oil flow into the ocean on 15th July.</a:t>
            </a:r>
          </a:p>
          <a:p>
            <a:endParaRPr lang="en-IN" dirty="0"/>
          </a:p>
          <a:p>
            <a:r>
              <a:rPr lang="en-IN" dirty="0"/>
              <a:t>In this time 4.9m barrels (780m litres) of oil has been spilled into the ocean. </a:t>
            </a:r>
          </a:p>
          <a:p>
            <a:r>
              <a:rPr lang="en-IN" dirty="0"/>
              <a:t>During the span of three month almost 210,000 gallons of hydro chemical leaked on daily basis in Gulf Ocean, which disturbed the 40% sea food supply in US. </a:t>
            </a:r>
          </a:p>
          <a:p>
            <a:r>
              <a:rPr lang="en-IN" dirty="0"/>
              <a:t>Over 30,000 people worked across the coast to collect the oil</a:t>
            </a:r>
          </a:p>
          <a:p>
            <a:r>
              <a:rPr lang="en-IN" dirty="0"/>
              <a:t>Estimated 8000 aquatic animals died.</a:t>
            </a:r>
          </a:p>
          <a:p>
            <a:endParaRPr lang="en-IN" dirty="0"/>
          </a:p>
          <a:p>
            <a:endParaRPr lang="en-IN" dirty="0"/>
          </a:p>
          <a:p>
            <a:endParaRPr lang="en-IN" dirty="0"/>
          </a:p>
          <a:p>
            <a:endParaRPr lang="en-US" dirty="0"/>
          </a:p>
        </p:txBody>
      </p:sp>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92</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270570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Facts as on 14-Jul-2010 (Blowout Day)</a:t>
            </a:r>
            <a:endParaRPr lang="en-US" dirty="0"/>
          </a:p>
        </p:txBody>
      </p:sp>
      <p:sp>
        <p:nvSpPr>
          <p:cNvPr id="7" name="Rectangle 2"/>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eaLnBrk="0" hangingPunct="0">
              <a:spcBef>
                <a:spcPct val="0"/>
              </a:spcBef>
            </a:pPr>
            <a:r>
              <a:rPr kumimoji="0" lang="en-US" altLang="en-US" sz="2800" b="0" i="0" u="none" strike="noStrike" cap="none" normalizeH="0" baseline="0" dirty="0">
                <a:ln>
                  <a:noFill/>
                </a:ln>
                <a:solidFill>
                  <a:srgbClr val="000000"/>
                </a:solidFill>
                <a:effectLst/>
                <a:latin typeface="Arial" panose="020B0604020202020204" pitchFamily="34" charset="0"/>
              </a:rPr>
              <a:t>We do not yet know what caused the blowout that sank the Deepwater Horizon rig.</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algn="just" eaLnBrk="0" hangingPunct="0">
              <a:spcBef>
                <a:spcPct val="0"/>
              </a:spcBef>
            </a:pPr>
            <a:r>
              <a:rPr kumimoji="0" lang="en-US" altLang="en-US" sz="2800" b="0" i="0" u="none" strike="noStrike" cap="none" normalizeH="0" baseline="0" dirty="0">
                <a:ln>
                  <a:noFill/>
                </a:ln>
                <a:solidFill>
                  <a:srgbClr val="000000"/>
                </a:solidFill>
                <a:effectLst/>
                <a:latin typeface="Arial" panose="020B0604020202020204" pitchFamily="34" charset="0"/>
              </a:rPr>
              <a:t>We do not have adequate prevention or containment methods for a </a:t>
            </a:r>
            <a:r>
              <a:rPr kumimoji="0" lang="en-US" altLang="en-US" sz="2800" b="0" i="0" u="none" strike="noStrike" cap="none" normalizeH="0" baseline="0" dirty="0" err="1">
                <a:ln>
                  <a:noFill/>
                </a:ln>
                <a:solidFill>
                  <a:srgbClr val="000000"/>
                </a:solidFill>
                <a:effectLst/>
                <a:latin typeface="Arial" panose="020B0604020202020204" pitchFamily="34" charset="0"/>
              </a:rPr>
              <a:t>deepwater</a:t>
            </a:r>
            <a:r>
              <a:rPr kumimoji="0" lang="en-US" altLang="en-US" sz="2800" b="0" i="0" u="none" strike="noStrike" cap="none" normalizeH="0" baseline="0" dirty="0">
                <a:ln>
                  <a:noFill/>
                </a:ln>
                <a:solidFill>
                  <a:srgbClr val="000000"/>
                </a:solidFill>
                <a:effectLst/>
                <a:latin typeface="Arial" panose="020B0604020202020204" pitchFamily="34" charset="0"/>
              </a:rPr>
              <a:t> blowout, so a massive oil spill is guaranteed if a blowout occurs.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algn="just" eaLnBrk="0" hangingPunct="0">
              <a:spcBef>
                <a:spcPct val="0"/>
              </a:spcBef>
            </a:pPr>
            <a:r>
              <a:rPr kumimoji="0" lang="en-US" altLang="en-US" sz="2800" b="0" i="0" u="none" strike="noStrike" cap="none" normalizeH="0" baseline="0" dirty="0">
                <a:ln>
                  <a:noFill/>
                </a:ln>
                <a:solidFill>
                  <a:srgbClr val="000000"/>
                </a:solidFill>
                <a:effectLst/>
                <a:latin typeface="Arial" panose="020B0604020202020204" pitchFamily="34" charset="0"/>
              </a:rPr>
              <a:t>A massive oil spill is unacceptably destructive.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algn="just" eaLnBrk="0" hangingPunct="0">
              <a:spcBef>
                <a:spcPct val="0"/>
              </a:spcBef>
            </a:pPr>
            <a:r>
              <a:rPr kumimoji="0" lang="en-US" altLang="en-US" sz="2800" b="0" i="0" u="none" strike="noStrike" cap="none" normalizeH="0" baseline="0" dirty="0">
                <a:ln>
                  <a:noFill/>
                </a:ln>
                <a:solidFill>
                  <a:srgbClr val="000000"/>
                </a:solidFill>
                <a:effectLst/>
                <a:latin typeface="Arial" panose="020B0604020202020204" pitchFamily="34" charset="0"/>
              </a:rPr>
              <a:t>Deepwater drilling must be halted AT LEAST until we know how to prevent and/or recover from </a:t>
            </a:r>
            <a:r>
              <a:rPr kumimoji="0" lang="en-US" altLang="en-US" sz="2800" b="0" i="0" u="none" strike="noStrike" cap="none" normalizeH="0" baseline="0" dirty="0" err="1">
                <a:ln>
                  <a:noFill/>
                </a:ln>
                <a:solidFill>
                  <a:srgbClr val="000000"/>
                </a:solidFill>
                <a:effectLst/>
                <a:latin typeface="Arial" panose="020B0604020202020204" pitchFamily="34" charset="0"/>
              </a:rPr>
              <a:t>deepwater</a:t>
            </a:r>
            <a:r>
              <a:rPr kumimoji="0" lang="en-US" altLang="en-US" sz="2800" b="0" i="0" u="none" strike="noStrike" cap="none" normalizeH="0" baseline="0" dirty="0">
                <a:ln>
                  <a:noFill/>
                </a:ln>
                <a:solidFill>
                  <a:srgbClr val="000000"/>
                </a:solidFill>
                <a:effectLst/>
                <a:latin typeface="Arial" panose="020B0604020202020204" pitchFamily="34" charset="0"/>
              </a:rPr>
              <a:t> blowouts.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CB7B0511-93E4-4B28-B8B7-1EBF03F152EE}" type="slidenum">
              <a:rPr lang="en-US" altLang="en-US" smtClean="0"/>
              <a:pPr>
                <a:defRPr/>
              </a:pPr>
              <a:t>93</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22534858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Pictures from Site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676400"/>
            <a:ext cx="8778240" cy="3657600"/>
          </a:xfrm>
        </p:spPr>
      </p:pic>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885467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Pictures from Site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799" y="964764"/>
            <a:ext cx="7079891" cy="5131236"/>
          </a:xfrm>
        </p:spPr>
      </p:pic>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26684722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Pictures from Site</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812" y="990600"/>
            <a:ext cx="6818137" cy="5105400"/>
          </a:xfrm>
        </p:spPr>
      </p:pic>
    </p:spTree>
    <p:extLst>
      <p:ext uri="{BB962C8B-B14F-4D97-AF65-F5344CB8AC3E}">
        <p14:creationId xmlns:p14="http://schemas.microsoft.com/office/powerpoint/2010/main" val="644665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Pictures from Site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914400"/>
            <a:ext cx="7848600" cy="5232400"/>
          </a:xfrm>
        </p:spPr>
      </p:pic>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479826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Pictures from Site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80" y="1143000"/>
            <a:ext cx="8401640" cy="4724400"/>
          </a:xfrm>
        </p:spPr>
      </p:pic>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98</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2168125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Damage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019161"/>
            <a:ext cx="5238764" cy="5465777"/>
          </a:xfrm>
        </p:spPr>
      </p:pic>
      <p:sp>
        <p:nvSpPr>
          <p:cNvPr id="4" name="Slide Number Placeholder 3"/>
          <p:cNvSpPr>
            <a:spLocks noGrp="1"/>
          </p:cNvSpPr>
          <p:nvPr>
            <p:ph type="sldNum" sz="quarter" idx="10"/>
          </p:nvPr>
        </p:nvSpPr>
        <p:spPr/>
        <p:txBody>
          <a:bodyPr/>
          <a:lstStyle/>
          <a:p>
            <a:pPr>
              <a:defRPr/>
            </a:pPr>
            <a:fld id="{CB7B0511-93E4-4B28-B8B7-1EBF03F152EE}" type="slidenum">
              <a:rPr lang="en-US" altLang="en-US" smtClean="0"/>
              <a:pPr>
                <a:defRPr/>
              </a:pPr>
              <a:t>99</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861143341"/>
      </p:ext>
    </p:extLst>
  </p:cSld>
  <p:clrMapOvr>
    <a:masterClrMapping/>
  </p:clrMapOvr>
</p:sld>
</file>

<file path=ppt/theme/theme1.xml><?xml version="1.0" encoding="utf-8"?>
<a:theme xmlns:a="http://schemas.openxmlformats.org/drawingml/2006/main" name="EXL - LSIP PPT 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EXL - LSIP PPT Final</Template>
  <TotalTime>7211</TotalTime>
  <Words>5675</Words>
  <Application>Microsoft Office PowerPoint</Application>
  <PresentationFormat>On-screen Show (4:3)</PresentationFormat>
  <Paragraphs>916</Paragraphs>
  <Slides>120</Slides>
  <Notes>9</Notes>
  <HiddenSlides>14</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120</vt:i4>
      </vt:variant>
    </vt:vector>
  </HeadingPairs>
  <TitlesOfParts>
    <vt:vector size="133" baseType="lpstr">
      <vt:lpstr>Arial Unicode MS</vt:lpstr>
      <vt:lpstr>Microsoft YaHei</vt:lpstr>
      <vt:lpstr>Arial</vt:lpstr>
      <vt:lpstr>Book Antiqua</vt:lpstr>
      <vt:lpstr>Calibri</vt:lpstr>
      <vt:lpstr>Gill Sans MT</vt:lpstr>
      <vt:lpstr>Kabel Bk BT</vt:lpstr>
      <vt:lpstr>Times New Roman</vt:lpstr>
      <vt:lpstr>Wingdings</vt:lpstr>
      <vt:lpstr>EXL - LSIP PPT Final</vt:lpstr>
      <vt:lpstr>2_Office Theme</vt:lpstr>
      <vt:lpstr>Visio</vt:lpstr>
      <vt:lpstr>Chart</vt:lpstr>
      <vt:lpstr>PowerPoint Presentation</vt:lpstr>
      <vt:lpstr>Pre-read &amp; Work</vt:lpstr>
      <vt:lpstr>Workshop Objective</vt:lpstr>
      <vt:lpstr>Introduction</vt:lpstr>
      <vt:lpstr>Workshop Ground Rule</vt:lpstr>
      <vt:lpstr>Theme of Workshop</vt:lpstr>
      <vt:lpstr>Workshop Agenda</vt:lpstr>
      <vt:lpstr>Operational Excellence</vt:lpstr>
      <vt:lpstr>Operational Excellence</vt:lpstr>
      <vt:lpstr>Key Concepts of Continuous Improvement</vt:lpstr>
      <vt:lpstr>Define Project &amp; Scope</vt:lpstr>
      <vt:lpstr>Case Study Introduction</vt:lpstr>
      <vt:lpstr>Scope Management Concepts</vt:lpstr>
      <vt:lpstr>Scope Management Concepts</vt:lpstr>
      <vt:lpstr>Change Management</vt:lpstr>
      <vt:lpstr>Success Criteria</vt:lpstr>
      <vt:lpstr>Project Sign-off Checklist</vt:lpstr>
      <vt:lpstr>Manthan: Success Criteria</vt:lpstr>
      <vt:lpstr>Test Cases</vt:lpstr>
      <vt:lpstr>Manthan: Test Cases</vt:lpstr>
      <vt:lpstr>Stakeholders</vt:lpstr>
      <vt:lpstr>Manthan: Prepare Stakeholder Register</vt:lpstr>
      <vt:lpstr>Requirement Traceability Matrix</vt:lpstr>
      <vt:lpstr>Manthan: Define Your RTM</vt:lpstr>
      <vt:lpstr>Planning with Microsoft Project</vt:lpstr>
      <vt:lpstr>WBS</vt:lpstr>
      <vt:lpstr>Manthan: Create/Review WBS</vt:lpstr>
      <vt:lpstr>Steps for Preparing Project Schedule</vt:lpstr>
      <vt:lpstr>Manthan: Lets Create Project Schedule in MSP</vt:lpstr>
      <vt:lpstr>Facts/Tips for Critical Path</vt:lpstr>
      <vt:lpstr>Resource Optimization Techniques</vt:lpstr>
      <vt:lpstr>Estimation Techniques</vt:lpstr>
      <vt:lpstr>Estimation Guidelines</vt:lpstr>
      <vt:lpstr>Buffer Management</vt:lpstr>
      <vt:lpstr>Project Baseline</vt:lpstr>
      <vt:lpstr>Manthan: Complete Project Baseline</vt:lpstr>
      <vt:lpstr>Project Tracking, Project Governance</vt:lpstr>
      <vt:lpstr>Understand the Big Picture of Measurement of Tracking</vt:lpstr>
      <vt:lpstr>Measurement: Project Metrics &amp; Data</vt:lpstr>
      <vt:lpstr>Project Governance</vt:lpstr>
      <vt:lpstr>Analytical Thinking &amp; Decision making </vt:lpstr>
      <vt:lpstr>PowerPoint Presentation</vt:lpstr>
      <vt:lpstr>7 Basic Quality Tools</vt:lpstr>
      <vt:lpstr>Check Sheet</vt:lpstr>
      <vt:lpstr>Histogram</vt:lpstr>
      <vt:lpstr>Histogram</vt:lpstr>
      <vt:lpstr>Histogram</vt:lpstr>
      <vt:lpstr>Pareto Chart</vt:lpstr>
      <vt:lpstr>Pareto Chart</vt:lpstr>
      <vt:lpstr>Pareto Chart</vt:lpstr>
      <vt:lpstr>Scattered Diagram</vt:lpstr>
      <vt:lpstr>Flowchart</vt:lpstr>
      <vt:lpstr>Fishbone Diagram</vt:lpstr>
      <vt:lpstr>Control Chart</vt:lpstr>
      <vt:lpstr>Control Chart</vt:lpstr>
      <vt:lpstr>Some Other Analytical Tools</vt:lpstr>
      <vt:lpstr>Run Charts</vt:lpstr>
      <vt:lpstr>DOE</vt:lpstr>
      <vt:lpstr>Mind Map</vt:lpstr>
      <vt:lpstr>Mind Map</vt:lpstr>
      <vt:lpstr>PESTLE</vt:lpstr>
      <vt:lpstr>QFD (Quality Function Deployment)</vt:lpstr>
      <vt:lpstr>QFD</vt:lpstr>
      <vt:lpstr>Value Stream Mapping (VSM) </vt:lpstr>
      <vt:lpstr>Value Stream Mapping (VSM) </vt:lpstr>
      <vt:lpstr>Value Chain Analysis</vt:lpstr>
      <vt:lpstr>Variance Analysis</vt:lpstr>
      <vt:lpstr>What if Scenario Analysis</vt:lpstr>
      <vt:lpstr>Decision Tree</vt:lpstr>
      <vt:lpstr>Communication &amp; Reporting</vt:lpstr>
      <vt:lpstr>PowerPoint Presentation</vt:lpstr>
      <vt:lpstr>PowerPoint Presentation</vt:lpstr>
      <vt:lpstr>PowerPoint Presentation</vt:lpstr>
      <vt:lpstr>PowerPoint Presentation</vt:lpstr>
      <vt:lpstr>Interpersonal Skills of PM</vt:lpstr>
      <vt:lpstr>Perception Management</vt:lpstr>
      <vt:lpstr>What do you see?</vt:lpstr>
      <vt:lpstr>Perception Management Steps</vt:lpstr>
      <vt:lpstr>Management by Exception</vt:lpstr>
      <vt:lpstr>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Failed Project Case Study</vt:lpstr>
      <vt:lpstr>Project</vt:lpstr>
      <vt:lpstr>Company Background</vt:lpstr>
      <vt:lpstr>British Petroleum CEO Tony Hayward</vt:lpstr>
      <vt:lpstr>The Problem</vt:lpstr>
      <vt:lpstr>Facts as on 14-Jul-2010 (Blowout Day)</vt:lpstr>
      <vt:lpstr>Some Pictures from Site</vt:lpstr>
      <vt:lpstr>Some Pictures from Site</vt:lpstr>
      <vt:lpstr>Some Pictures from Site</vt:lpstr>
      <vt:lpstr>Some Pictures from Site</vt:lpstr>
      <vt:lpstr>Some Pictures from Site</vt:lpstr>
      <vt:lpstr>The Damage</vt:lpstr>
      <vt:lpstr>Financial Impact</vt:lpstr>
      <vt:lpstr>Claim Settlement: Where the Money Has Gone</vt:lpstr>
      <vt:lpstr>Excuses by BP</vt:lpstr>
      <vt:lpstr>How to bring almost failed project on track</vt:lpstr>
      <vt:lpstr>Suggestions</vt:lpstr>
      <vt:lpstr>Business Acumen</vt:lpstr>
      <vt:lpstr>Type of Costs</vt:lpstr>
      <vt:lpstr>Classification: Type of Cost</vt:lpstr>
      <vt:lpstr>Classification: Type of Cost</vt:lpstr>
      <vt:lpstr>Total Cost of Ownership</vt:lpstr>
      <vt:lpstr>Metrics</vt:lpstr>
      <vt:lpstr>Financial Ratio</vt:lpstr>
      <vt:lpstr>Types Financial Ratio</vt:lpstr>
      <vt:lpstr>PowerPoint Presentation</vt:lpstr>
      <vt:lpstr>Reading Balance Sheet Reading Income Statement Analyse Financial Ratios</vt:lpstr>
      <vt:lpstr>PowerPoint Presentation</vt:lpstr>
      <vt:lpstr>PowerPoint Presentation</vt:lpstr>
      <vt:lpstr>The Top 10 Must Do’s for Operational Excellence</vt:lpstr>
      <vt:lpstr>The Top 10 Must Do’s for Operational Excellence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276</cp:revision>
  <dcterms:created xsi:type="dcterms:W3CDTF">2010-10-14T06:04:22Z</dcterms:created>
  <dcterms:modified xsi:type="dcterms:W3CDTF">2016-11-23T01:45:01Z</dcterms:modified>
</cp:coreProperties>
</file>